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7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C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012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9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EC3F-128D-7E4D-8212-BE82E5327890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76BF-F67A-9740-847B-5251854BB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EC3F-128D-7E4D-8212-BE82E5327890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76BF-F67A-9740-847B-5251854BB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EC3F-128D-7E4D-8212-BE82E5327890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76BF-F67A-9740-847B-5251854BB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EC3F-128D-7E4D-8212-BE82E5327890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76BF-F67A-9740-847B-5251854BB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EC3F-128D-7E4D-8212-BE82E5327890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76BF-F67A-9740-847B-5251854BB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EC3F-128D-7E4D-8212-BE82E5327890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76BF-F67A-9740-847B-5251854BB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EC3F-128D-7E4D-8212-BE82E5327890}" type="datetimeFigureOut">
              <a:rPr lang="en-US" smtClean="0"/>
              <a:t>2/15/17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76BF-F67A-9740-847B-5251854BB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EC3F-128D-7E4D-8212-BE82E5327890}" type="datetimeFigureOut">
              <a:rPr lang="en-US" smtClean="0"/>
              <a:t>2/15/17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76BF-F67A-9740-847B-5251854BB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EC3F-128D-7E4D-8212-BE82E5327890}" type="datetimeFigureOut">
              <a:rPr lang="en-US" smtClean="0"/>
              <a:t>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76BF-F67A-9740-847B-5251854BB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EC3F-128D-7E4D-8212-BE82E5327890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76BF-F67A-9740-847B-5251854BB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EC3F-128D-7E4D-8212-BE82E5327890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76BF-F67A-9740-847B-5251854BB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3EC3F-128D-7E4D-8212-BE82E5327890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976BF-F67A-9740-847B-5251854B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bg2">
                <a:tint val="94000"/>
                <a:satMod val="80000"/>
                <a:lumMod val="106000"/>
                <a:alpha val="8000"/>
              </a:schemeClr>
            </a:gs>
            <a:gs pos="87000">
              <a:srgbClr val="62CDEF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3720" y="2640197"/>
            <a:ext cx="6349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Using Division</a:t>
            </a:r>
            <a:endParaRPr lang="en-US" sz="4400" b="1" dirty="0"/>
          </a:p>
        </p:txBody>
      </p:sp>
      <p:sp>
        <p:nvSpPr>
          <p:cNvPr id="3" name="Division 2"/>
          <p:cNvSpPr/>
          <p:nvPr/>
        </p:nvSpPr>
        <p:spPr>
          <a:xfrm>
            <a:off x="4862969" y="4078577"/>
            <a:ext cx="1842631" cy="1356189"/>
          </a:xfrm>
          <a:prstGeom prst="mathDivid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116" t="59493" r="77158" b="6992"/>
          <a:stretch/>
        </p:blipFill>
        <p:spPr>
          <a:xfrm>
            <a:off x="511765" y="4892220"/>
            <a:ext cx="1623317" cy="1726058"/>
          </a:xfrm>
          <a:prstGeom prst="rect">
            <a:avLst/>
          </a:prstGeom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212977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bg2">
                <a:tint val="94000"/>
                <a:satMod val="80000"/>
                <a:lumMod val="106000"/>
                <a:alpha val="8000"/>
              </a:schemeClr>
            </a:gs>
            <a:gs pos="87000">
              <a:srgbClr val="62CDEF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292" y="1195754"/>
            <a:ext cx="860473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Oldest Brother’s Medicine</a:t>
            </a:r>
          </a:p>
          <a:p>
            <a:endParaRPr lang="en-US" dirty="0"/>
          </a:p>
          <a:p>
            <a:pPr algn="ctr"/>
            <a:r>
              <a:rPr lang="en-US" sz="3200" dirty="0" smtClean="0"/>
              <a:t>Oldest brother makes 60 cups of medicine. How can he divide the medicine so his 12 family members receive an equal amount?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116" t="59493" r="77158" b="6992"/>
          <a:stretch/>
        </p:blipFill>
        <p:spPr>
          <a:xfrm>
            <a:off x="511765" y="4892220"/>
            <a:ext cx="1623317" cy="1726058"/>
          </a:xfrm>
          <a:prstGeom prst="rect">
            <a:avLst/>
          </a:prstGeom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1793443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bg2">
                <a:tint val="94000"/>
                <a:satMod val="80000"/>
                <a:lumMod val="106000"/>
                <a:alpha val="8000"/>
              </a:schemeClr>
            </a:gs>
            <a:gs pos="87000">
              <a:srgbClr val="62CDEF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8128" y="850546"/>
            <a:ext cx="8604739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Oldest Brother’s Medicine</a:t>
            </a:r>
          </a:p>
          <a:p>
            <a:endParaRPr lang="en-US" dirty="0"/>
          </a:p>
          <a:p>
            <a:pPr algn="ctr"/>
            <a:r>
              <a:rPr lang="en-US" sz="3200" dirty="0" smtClean="0"/>
              <a:t>Oldest brother makes 60 cups of medicine. How can he divide the medicine so his 12 family members receive an equal amount?</a:t>
            </a:r>
          </a:p>
          <a:p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715108" y="3575538"/>
            <a:ext cx="396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There are 60 cups of medicine and there are 12 family members.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829908" y="3575538"/>
            <a:ext cx="37748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You want to divide the 60 cups between the 12 family members.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165231" y="5273823"/>
            <a:ext cx="3552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60          12        5</a:t>
            </a:r>
            <a:endParaRPr lang="en-US" sz="3600" dirty="0"/>
          </a:p>
        </p:txBody>
      </p:sp>
      <p:sp>
        <p:nvSpPr>
          <p:cNvPr id="7" name="Division 6"/>
          <p:cNvSpPr/>
          <p:nvPr/>
        </p:nvSpPr>
        <p:spPr>
          <a:xfrm>
            <a:off x="4032738" y="5438726"/>
            <a:ext cx="453974" cy="316523"/>
          </a:xfrm>
          <a:prstGeom prst="mathDivid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/>
          <p:cNvSpPr/>
          <p:nvPr/>
        </p:nvSpPr>
        <p:spPr>
          <a:xfrm>
            <a:off x="5354219" y="5438726"/>
            <a:ext cx="480646" cy="316523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116" t="59493" r="77158" b="6992"/>
          <a:stretch/>
        </p:blipFill>
        <p:spPr>
          <a:xfrm>
            <a:off x="511766" y="4892220"/>
            <a:ext cx="1623317" cy="1726058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116" t="59493" r="77158" b="6992"/>
          <a:stretch/>
        </p:blipFill>
        <p:spPr>
          <a:xfrm>
            <a:off x="511766" y="4892220"/>
            <a:ext cx="1623317" cy="1726058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116" t="59493" r="77158" b="6992"/>
          <a:stretch/>
        </p:blipFill>
        <p:spPr>
          <a:xfrm>
            <a:off x="511765" y="4892220"/>
            <a:ext cx="1623317" cy="1726058"/>
          </a:xfrm>
          <a:prstGeom prst="rect">
            <a:avLst/>
          </a:prstGeom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1165731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bg2">
                <a:tint val="94000"/>
                <a:satMod val="80000"/>
                <a:lumMod val="106000"/>
                <a:alpha val="8000"/>
              </a:schemeClr>
            </a:gs>
            <a:gs pos="87000">
              <a:srgbClr val="62CDEF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446" y="750277"/>
            <a:ext cx="774895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 err="1" smtClean="0"/>
              <a:t>Anookwesens</a:t>
            </a:r>
            <a:r>
              <a:rPr lang="en-US" sz="4600" b="1" dirty="0" smtClean="0"/>
              <a:t>’ Dreamcatchers </a:t>
            </a:r>
          </a:p>
          <a:p>
            <a:pPr algn="ctr"/>
            <a:r>
              <a:rPr lang="en-US" sz="3200" dirty="0" err="1" smtClean="0"/>
              <a:t>Anookwesens</a:t>
            </a:r>
            <a:r>
              <a:rPr lang="en-US" sz="3200" dirty="0" smtClean="0"/>
              <a:t> is making dreamcatchers for her sisters. If each </a:t>
            </a:r>
            <a:r>
              <a:rPr lang="en-US" sz="3200" dirty="0" err="1" smtClean="0"/>
              <a:t>dreamcathcer</a:t>
            </a:r>
            <a:r>
              <a:rPr lang="en-US" sz="3200" dirty="0" smtClean="0"/>
              <a:t>  has two feathers, and </a:t>
            </a:r>
            <a:r>
              <a:rPr lang="en-US" sz="3200" dirty="0" err="1" smtClean="0"/>
              <a:t>Anookwesens</a:t>
            </a:r>
            <a:r>
              <a:rPr lang="en-US" sz="3200" dirty="0" smtClean="0"/>
              <a:t> has 254 feathers. </a:t>
            </a:r>
          </a:p>
          <a:p>
            <a:endParaRPr lang="en-US" sz="2800" dirty="0"/>
          </a:p>
          <a:p>
            <a:pPr algn="ctr"/>
            <a:r>
              <a:rPr lang="en-US" sz="2800" dirty="0" smtClean="0"/>
              <a:t>How many dreamcatchers can she make?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116" t="59493" r="77158" b="6992"/>
          <a:stretch/>
        </p:blipFill>
        <p:spPr>
          <a:xfrm>
            <a:off x="511765" y="4892220"/>
            <a:ext cx="1623317" cy="1726058"/>
          </a:xfrm>
          <a:prstGeom prst="rect">
            <a:avLst/>
          </a:prstGeom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1105144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bg2">
                <a:tint val="94000"/>
                <a:satMod val="80000"/>
                <a:lumMod val="106000"/>
                <a:alpha val="8000"/>
              </a:schemeClr>
            </a:gs>
            <a:gs pos="87000">
              <a:srgbClr val="62CDEF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116" t="59493" r="77158" b="6992"/>
          <a:stretch/>
        </p:blipFill>
        <p:spPr>
          <a:xfrm>
            <a:off x="511765" y="4892220"/>
            <a:ext cx="1623317" cy="1726058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5" name="TextBox 4"/>
          <p:cNvSpPr txBox="1"/>
          <p:nvPr/>
        </p:nvSpPr>
        <p:spPr>
          <a:xfrm>
            <a:off x="785446" y="750277"/>
            <a:ext cx="774895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 err="1" smtClean="0"/>
              <a:t>Anookwesens</a:t>
            </a:r>
            <a:r>
              <a:rPr lang="en-US" sz="4600" b="1" dirty="0" smtClean="0"/>
              <a:t>’ Dreamcatchers </a:t>
            </a:r>
          </a:p>
          <a:p>
            <a:pPr algn="ctr"/>
            <a:r>
              <a:rPr lang="en-US" sz="3200" dirty="0" err="1" smtClean="0"/>
              <a:t>Anookwesens</a:t>
            </a:r>
            <a:r>
              <a:rPr lang="en-US" sz="3200" dirty="0" smtClean="0"/>
              <a:t> is making dreamcatchers for her sisters. If each </a:t>
            </a:r>
            <a:r>
              <a:rPr lang="en-US" sz="3200" dirty="0" err="1" smtClean="0"/>
              <a:t>dreamcathcer</a:t>
            </a:r>
            <a:r>
              <a:rPr lang="en-US" sz="3200" dirty="0" smtClean="0"/>
              <a:t>  has two feathers, and </a:t>
            </a:r>
            <a:r>
              <a:rPr lang="en-US" sz="3200" dirty="0" err="1" smtClean="0"/>
              <a:t>Anookwesens</a:t>
            </a:r>
            <a:r>
              <a:rPr lang="en-US" sz="3200" dirty="0" smtClean="0"/>
              <a:t> has 254 feathers. </a:t>
            </a:r>
            <a:endParaRPr lang="en-US" sz="2800" dirty="0"/>
          </a:p>
          <a:p>
            <a:pPr algn="ctr"/>
            <a:r>
              <a:rPr lang="en-US" sz="2800" dirty="0" smtClean="0"/>
              <a:t>How many dreamcatchers can she make?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885092" y="3500046"/>
            <a:ext cx="37748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There are 254 feathers and each </a:t>
            </a:r>
            <a:r>
              <a:rPr lang="en-US" sz="2200" dirty="0" err="1" smtClean="0"/>
              <a:t>dreamcathcher</a:t>
            </a:r>
            <a:r>
              <a:rPr lang="en-US" sz="2200" dirty="0" smtClean="0"/>
              <a:t> has two feathers.             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             254 ÷ 2 = 127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4900246" y="3500046"/>
            <a:ext cx="36341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You want to divide the 254 feathers by the 2 feathers it takes to make a dreamcatcher.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2672862" y="5146431"/>
            <a:ext cx="5017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Therefore, </a:t>
            </a:r>
            <a:r>
              <a:rPr lang="en-US" sz="3200" dirty="0" err="1" smtClean="0"/>
              <a:t>Anookwesens</a:t>
            </a:r>
            <a:r>
              <a:rPr lang="en-US" sz="3200" dirty="0" smtClean="0"/>
              <a:t> can make 127 dreamcatchers.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0280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bg2">
                <a:tint val="94000"/>
                <a:satMod val="80000"/>
                <a:lumMod val="106000"/>
                <a:alpha val="8000"/>
              </a:schemeClr>
            </a:gs>
            <a:gs pos="87000">
              <a:srgbClr val="62CDEF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116" t="59493" r="77158" b="6992"/>
          <a:stretch/>
        </p:blipFill>
        <p:spPr>
          <a:xfrm>
            <a:off x="511765" y="4892220"/>
            <a:ext cx="1623317" cy="1726058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6" name="TextBox 5"/>
          <p:cNvSpPr txBox="1"/>
          <p:nvPr/>
        </p:nvSpPr>
        <p:spPr>
          <a:xfrm>
            <a:off x="785446" y="750277"/>
            <a:ext cx="774895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 smtClean="0"/>
              <a:t>Broken Tooth’s Arrows</a:t>
            </a:r>
          </a:p>
          <a:p>
            <a:pPr algn="ctr"/>
            <a:r>
              <a:rPr lang="en-US" sz="3200" dirty="0" smtClean="0"/>
              <a:t>If Broken Tooth has 756 arrows and each quiver holds 9 arrows, how many quivers can he distribute to his tribe?</a:t>
            </a:r>
          </a:p>
        </p:txBody>
      </p:sp>
    </p:spTree>
    <p:extLst>
      <p:ext uri="{BB962C8B-B14F-4D97-AF65-F5344CB8AC3E}">
        <p14:creationId xmlns:p14="http://schemas.microsoft.com/office/powerpoint/2010/main" val="212782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bg2">
                <a:tint val="94000"/>
                <a:satMod val="80000"/>
                <a:lumMod val="106000"/>
                <a:alpha val="8000"/>
              </a:schemeClr>
            </a:gs>
            <a:gs pos="87000">
              <a:srgbClr val="62CDEF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116" t="59493" r="77158" b="6992"/>
          <a:stretch/>
        </p:blipFill>
        <p:spPr>
          <a:xfrm>
            <a:off x="511765" y="4892220"/>
            <a:ext cx="1623317" cy="1726058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5" name="TextBox 4"/>
          <p:cNvSpPr txBox="1"/>
          <p:nvPr/>
        </p:nvSpPr>
        <p:spPr>
          <a:xfrm>
            <a:off x="785446" y="750277"/>
            <a:ext cx="774895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 smtClean="0"/>
              <a:t>Broken Tooth’s Arrows</a:t>
            </a:r>
          </a:p>
          <a:p>
            <a:pPr algn="ctr"/>
            <a:r>
              <a:rPr lang="en-US" sz="3200" dirty="0" smtClean="0"/>
              <a:t>If Broken Tooth has 756 arrows and each quiver holds 9 arrows, how many quivers can he distribute to his tribe?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3016" y="3374311"/>
            <a:ext cx="34934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Again there are 756 arrows and each quiver holds 9 arrows.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553052" y="3364523"/>
            <a:ext cx="385689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You want to divide the 756 arrows by the 9 arrows that fill an individual quiver.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3012831" y="5193323"/>
            <a:ext cx="30362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756 ÷ 9 = 84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88603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276</Words>
  <Application>Microsoft Macintosh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AnnMaria De Mars</dc:creator>
  <cp:keywords/>
  <dc:description/>
  <cp:lastModifiedBy>AnnMaria De Mars</cp:lastModifiedBy>
  <cp:revision>31</cp:revision>
  <cp:lastPrinted>2017-02-15T19:24:22Z</cp:lastPrinted>
  <dcterms:created xsi:type="dcterms:W3CDTF">2017-02-14T16:55:58Z</dcterms:created>
  <dcterms:modified xsi:type="dcterms:W3CDTF">2017-02-15T19:24:28Z</dcterms:modified>
  <cp:category/>
</cp:coreProperties>
</file>