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4"/>
  </p:notesMasterIdLst>
  <p:sldIdLst>
    <p:sldId id="265" r:id="rId2"/>
    <p:sldId id="378" r:id="rId3"/>
    <p:sldId id="379" r:id="rId4"/>
    <p:sldId id="309" r:id="rId5"/>
    <p:sldId id="346" r:id="rId6"/>
    <p:sldId id="347" r:id="rId7"/>
    <p:sldId id="348" r:id="rId8"/>
    <p:sldId id="269" r:id="rId9"/>
    <p:sldId id="318" r:id="rId10"/>
    <p:sldId id="349" r:id="rId11"/>
    <p:sldId id="319" r:id="rId12"/>
    <p:sldId id="350" r:id="rId13"/>
    <p:sldId id="351" r:id="rId14"/>
    <p:sldId id="352" r:id="rId15"/>
    <p:sldId id="353" r:id="rId16"/>
    <p:sldId id="354" r:id="rId17"/>
    <p:sldId id="355" r:id="rId18"/>
    <p:sldId id="356" r:id="rId19"/>
    <p:sldId id="357" r:id="rId20"/>
    <p:sldId id="274" r:id="rId21"/>
    <p:sldId id="358" r:id="rId22"/>
    <p:sldId id="359" r:id="rId23"/>
    <p:sldId id="360" r:id="rId24"/>
    <p:sldId id="292" r:id="rId25"/>
    <p:sldId id="294" r:id="rId26"/>
    <p:sldId id="297" r:id="rId27"/>
    <p:sldId id="361" r:id="rId28"/>
    <p:sldId id="316" r:id="rId29"/>
    <p:sldId id="377" r:id="rId30"/>
    <p:sldId id="259" r:id="rId31"/>
    <p:sldId id="260" r:id="rId32"/>
    <p:sldId id="380" r:id="rId33"/>
    <p:sldId id="295" r:id="rId34"/>
    <p:sldId id="299" r:id="rId35"/>
    <p:sldId id="298" r:id="rId36"/>
    <p:sldId id="330" r:id="rId37"/>
    <p:sldId id="301" r:id="rId38"/>
    <p:sldId id="304" r:id="rId39"/>
    <p:sldId id="305" r:id="rId40"/>
    <p:sldId id="302" r:id="rId41"/>
    <p:sldId id="296" r:id="rId42"/>
    <p:sldId id="381" r:id="rId43"/>
    <p:sldId id="383" r:id="rId44"/>
    <p:sldId id="365" r:id="rId45"/>
    <p:sldId id="366" r:id="rId46"/>
    <p:sldId id="367" r:id="rId47"/>
    <p:sldId id="369" r:id="rId48"/>
    <p:sldId id="370" r:id="rId49"/>
    <p:sldId id="371" r:id="rId50"/>
    <p:sldId id="373" r:id="rId51"/>
    <p:sldId id="334" r:id="rId52"/>
    <p:sldId id="285" r:id="rId53"/>
    <p:sldId id="374" r:id="rId54"/>
    <p:sldId id="339" r:id="rId55"/>
    <p:sldId id="340" r:id="rId56"/>
    <p:sldId id="343" r:id="rId57"/>
    <p:sldId id="345" r:id="rId58"/>
    <p:sldId id="328" r:id="rId59"/>
    <p:sldId id="329" r:id="rId60"/>
    <p:sldId id="344" r:id="rId61"/>
    <p:sldId id="310" r:id="rId62"/>
    <p:sldId id="38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2177"/>
  </p:normalViewPr>
  <p:slideViewPr>
    <p:cSldViewPr snapToGrid="0" snapToObjects="1">
      <p:cViewPr varScale="1">
        <p:scale>
          <a:sx n="104" d="100"/>
          <a:sy n="104" d="100"/>
        </p:scale>
        <p:origin x="2096"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666EF-0390-4307-A252-08A07A3B7E01}"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D701DDB0-6412-4E2A-9C09-76C2F9E49A11}">
      <dgm:prSet/>
      <dgm:spPr/>
      <dgm:t>
        <a:bodyPr/>
        <a:lstStyle/>
        <a:p>
          <a:r>
            <a:rPr lang="en-US" dirty="0"/>
            <a:t>Educational games</a:t>
          </a:r>
        </a:p>
      </dgm:t>
    </dgm:pt>
    <dgm:pt modelId="{49DA4C2E-2E01-4C6C-9D8A-68F8D475CAD2}" type="parTrans" cxnId="{AE64C190-449B-474E-8657-A5DA962AA330}">
      <dgm:prSet/>
      <dgm:spPr/>
      <dgm:t>
        <a:bodyPr/>
        <a:lstStyle/>
        <a:p>
          <a:endParaRPr lang="en-US"/>
        </a:p>
      </dgm:t>
    </dgm:pt>
    <dgm:pt modelId="{B8214985-11F5-49FB-A608-1C290CDC138A}" type="sibTrans" cxnId="{AE64C190-449B-474E-8657-A5DA962AA330}">
      <dgm:prSet/>
      <dgm:spPr/>
      <dgm:t>
        <a:bodyPr/>
        <a:lstStyle/>
        <a:p>
          <a:endParaRPr lang="en-US"/>
        </a:p>
      </dgm:t>
    </dgm:pt>
    <dgm:pt modelId="{90FD7D75-5E74-495B-A65C-29F6ADE70FE3}">
      <dgm:prSet/>
      <dgm:spPr/>
      <dgm:t>
        <a:bodyPr/>
        <a:lstStyle/>
        <a:p>
          <a:r>
            <a:rPr lang="en-US" dirty="0"/>
            <a:t>Games for decision-making</a:t>
          </a:r>
        </a:p>
      </dgm:t>
    </dgm:pt>
    <dgm:pt modelId="{4379C856-BC0B-4E27-82B4-670EF00483A7}" type="parTrans" cxnId="{B1653745-1D53-432B-9AFA-FBC38D9CFBEB}">
      <dgm:prSet/>
      <dgm:spPr/>
      <dgm:t>
        <a:bodyPr/>
        <a:lstStyle/>
        <a:p>
          <a:endParaRPr lang="en-US"/>
        </a:p>
      </dgm:t>
    </dgm:pt>
    <dgm:pt modelId="{F3E541C2-1868-4400-AE72-EBE613A2F9F1}" type="sibTrans" cxnId="{B1653745-1D53-432B-9AFA-FBC38D9CFBEB}">
      <dgm:prSet/>
      <dgm:spPr/>
      <dgm:t>
        <a:bodyPr/>
        <a:lstStyle/>
        <a:p>
          <a:endParaRPr lang="en-US"/>
        </a:p>
      </dgm:t>
    </dgm:pt>
    <dgm:pt modelId="{B013C51F-6CCF-435E-BF45-5C0630D8FEB3}">
      <dgm:prSet/>
      <dgm:spPr/>
      <dgm:t>
        <a:bodyPr/>
        <a:lstStyle/>
        <a:p>
          <a:r>
            <a:rPr lang="en-US"/>
            <a:t>Data</a:t>
          </a:r>
        </a:p>
      </dgm:t>
    </dgm:pt>
    <dgm:pt modelId="{32A89C39-8A6C-4060-8CFF-501691A1016E}" type="parTrans" cxnId="{8E9769D3-7789-45C5-89F8-16951AB4472D}">
      <dgm:prSet/>
      <dgm:spPr/>
      <dgm:t>
        <a:bodyPr/>
        <a:lstStyle/>
        <a:p>
          <a:endParaRPr lang="en-US"/>
        </a:p>
      </dgm:t>
    </dgm:pt>
    <dgm:pt modelId="{070ECEBF-D7F1-4502-AB72-6F6DFDEDB1A1}" type="sibTrans" cxnId="{8E9769D3-7789-45C5-89F8-16951AB4472D}">
      <dgm:prSet/>
      <dgm:spPr/>
      <dgm:t>
        <a:bodyPr/>
        <a:lstStyle/>
        <a:p>
          <a:endParaRPr lang="en-US"/>
        </a:p>
      </dgm:t>
    </dgm:pt>
    <dgm:pt modelId="{D86C3715-3317-4264-A03E-7B4AAA64C5C9}">
      <dgm:prSet/>
      <dgm:spPr/>
      <dgm:t>
        <a:bodyPr/>
        <a:lstStyle/>
        <a:p>
          <a:r>
            <a:rPr lang="en-US"/>
            <a:t>Educational resources for teachers and parents</a:t>
          </a:r>
        </a:p>
      </dgm:t>
    </dgm:pt>
    <dgm:pt modelId="{A4C28E10-D419-4F08-AF08-9AF93905A087}" type="parTrans" cxnId="{8845402F-4FAA-4C70-9662-B54EF4B58164}">
      <dgm:prSet/>
      <dgm:spPr/>
      <dgm:t>
        <a:bodyPr/>
        <a:lstStyle/>
        <a:p>
          <a:endParaRPr lang="en-US"/>
        </a:p>
      </dgm:t>
    </dgm:pt>
    <dgm:pt modelId="{B0A52ACD-7E6D-413A-99C3-8DE712617510}" type="sibTrans" cxnId="{8845402F-4FAA-4C70-9662-B54EF4B58164}">
      <dgm:prSet/>
      <dgm:spPr/>
      <dgm:t>
        <a:bodyPr/>
        <a:lstStyle/>
        <a:p>
          <a:endParaRPr lang="en-US"/>
        </a:p>
      </dgm:t>
    </dgm:pt>
    <dgm:pt modelId="{699847ED-7133-B644-A2CF-6252B00B5052}" type="pres">
      <dgm:prSet presAssocID="{505666EF-0390-4307-A252-08A07A3B7E01}" presName="vert0" presStyleCnt="0">
        <dgm:presLayoutVars>
          <dgm:dir/>
          <dgm:animOne val="branch"/>
          <dgm:animLvl val="lvl"/>
        </dgm:presLayoutVars>
      </dgm:prSet>
      <dgm:spPr/>
    </dgm:pt>
    <dgm:pt modelId="{9FC768E0-E736-3D46-AE01-08327D5025B3}" type="pres">
      <dgm:prSet presAssocID="{D701DDB0-6412-4E2A-9C09-76C2F9E49A11}" presName="thickLine" presStyleLbl="alignNode1" presStyleIdx="0" presStyleCnt="4"/>
      <dgm:spPr/>
    </dgm:pt>
    <dgm:pt modelId="{34EDB856-5BBF-CE4F-8267-E446845AD419}" type="pres">
      <dgm:prSet presAssocID="{D701DDB0-6412-4E2A-9C09-76C2F9E49A11}" presName="horz1" presStyleCnt="0"/>
      <dgm:spPr/>
    </dgm:pt>
    <dgm:pt modelId="{D7F47F62-786C-E944-B93A-85FA84FF20B7}" type="pres">
      <dgm:prSet presAssocID="{D701DDB0-6412-4E2A-9C09-76C2F9E49A11}" presName="tx1" presStyleLbl="revTx" presStyleIdx="0" presStyleCnt="4"/>
      <dgm:spPr/>
    </dgm:pt>
    <dgm:pt modelId="{F4628656-D031-D149-996E-9B646EE0A2AA}" type="pres">
      <dgm:prSet presAssocID="{D701DDB0-6412-4E2A-9C09-76C2F9E49A11}" presName="vert1" presStyleCnt="0"/>
      <dgm:spPr/>
    </dgm:pt>
    <dgm:pt modelId="{0719B163-ACE5-8E43-A078-D593B87FD148}" type="pres">
      <dgm:prSet presAssocID="{90FD7D75-5E74-495B-A65C-29F6ADE70FE3}" presName="thickLine" presStyleLbl="alignNode1" presStyleIdx="1" presStyleCnt="4"/>
      <dgm:spPr/>
    </dgm:pt>
    <dgm:pt modelId="{8838FB60-C946-7541-910D-DB2BC4608F70}" type="pres">
      <dgm:prSet presAssocID="{90FD7D75-5E74-495B-A65C-29F6ADE70FE3}" presName="horz1" presStyleCnt="0"/>
      <dgm:spPr/>
    </dgm:pt>
    <dgm:pt modelId="{1F176F04-B850-8047-A00E-488EB43F0263}" type="pres">
      <dgm:prSet presAssocID="{90FD7D75-5E74-495B-A65C-29F6ADE70FE3}" presName="tx1" presStyleLbl="revTx" presStyleIdx="1" presStyleCnt="4"/>
      <dgm:spPr/>
    </dgm:pt>
    <dgm:pt modelId="{8AB2F43C-FDE1-C945-A7DC-311A80863169}" type="pres">
      <dgm:prSet presAssocID="{90FD7D75-5E74-495B-A65C-29F6ADE70FE3}" presName="vert1" presStyleCnt="0"/>
      <dgm:spPr/>
    </dgm:pt>
    <dgm:pt modelId="{954515A4-606F-204B-A7F6-0E8EF3FE5053}" type="pres">
      <dgm:prSet presAssocID="{B013C51F-6CCF-435E-BF45-5C0630D8FEB3}" presName="thickLine" presStyleLbl="alignNode1" presStyleIdx="2" presStyleCnt="4"/>
      <dgm:spPr/>
    </dgm:pt>
    <dgm:pt modelId="{BE6531FB-E825-3440-8690-AD9971C3ACED}" type="pres">
      <dgm:prSet presAssocID="{B013C51F-6CCF-435E-BF45-5C0630D8FEB3}" presName="horz1" presStyleCnt="0"/>
      <dgm:spPr/>
    </dgm:pt>
    <dgm:pt modelId="{A6C55BCE-7D2C-4340-A122-BD317BC19613}" type="pres">
      <dgm:prSet presAssocID="{B013C51F-6CCF-435E-BF45-5C0630D8FEB3}" presName="tx1" presStyleLbl="revTx" presStyleIdx="2" presStyleCnt="4"/>
      <dgm:spPr/>
    </dgm:pt>
    <dgm:pt modelId="{7373C8DE-5359-0342-B25D-242E0B142D42}" type="pres">
      <dgm:prSet presAssocID="{B013C51F-6CCF-435E-BF45-5C0630D8FEB3}" presName="vert1" presStyleCnt="0"/>
      <dgm:spPr/>
    </dgm:pt>
    <dgm:pt modelId="{6026DEF1-85C1-0C47-99FD-1AF84539F041}" type="pres">
      <dgm:prSet presAssocID="{D86C3715-3317-4264-A03E-7B4AAA64C5C9}" presName="thickLine" presStyleLbl="alignNode1" presStyleIdx="3" presStyleCnt="4"/>
      <dgm:spPr/>
    </dgm:pt>
    <dgm:pt modelId="{E5739426-5F03-604B-8104-CF6AB0BB8296}" type="pres">
      <dgm:prSet presAssocID="{D86C3715-3317-4264-A03E-7B4AAA64C5C9}" presName="horz1" presStyleCnt="0"/>
      <dgm:spPr/>
    </dgm:pt>
    <dgm:pt modelId="{ECACC1D4-2F0B-6148-ABD0-53DFFEF49E64}" type="pres">
      <dgm:prSet presAssocID="{D86C3715-3317-4264-A03E-7B4AAA64C5C9}" presName="tx1" presStyleLbl="revTx" presStyleIdx="3" presStyleCnt="4"/>
      <dgm:spPr/>
    </dgm:pt>
    <dgm:pt modelId="{5062144C-52AA-884A-80F4-0A70308E5F05}" type="pres">
      <dgm:prSet presAssocID="{D86C3715-3317-4264-A03E-7B4AAA64C5C9}" presName="vert1" presStyleCnt="0"/>
      <dgm:spPr/>
    </dgm:pt>
  </dgm:ptLst>
  <dgm:cxnLst>
    <dgm:cxn modelId="{E75BC40F-A5A1-9A42-ACC6-E96D504259DB}" type="presOf" srcId="{D701DDB0-6412-4E2A-9C09-76C2F9E49A11}" destId="{D7F47F62-786C-E944-B93A-85FA84FF20B7}" srcOrd="0" destOrd="0" presId="urn:microsoft.com/office/officeart/2008/layout/LinedList"/>
    <dgm:cxn modelId="{8845402F-4FAA-4C70-9662-B54EF4B58164}" srcId="{505666EF-0390-4307-A252-08A07A3B7E01}" destId="{D86C3715-3317-4264-A03E-7B4AAA64C5C9}" srcOrd="3" destOrd="0" parTransId="{A4C28E10-D419-4F08-AF08-9AF93905A087}" sibTransId="{B0A52ACD-7E6D-413A-99C3-8DE712617510}"/>
    <dgm:cxn modelId="{B1653745-1D53-432B-9AFA-FBC38D9CFBEB}" srcId="{505666EF-0390-4307-A252-08A07A3B7E01}" destId="{90FD7D75-5E74-495B-A65C-29F6ADE70FE3}" srcOrd="1" destOrd="0" parTransId="{4379C856-BC0B-4E27-82B4-670EF00483A7}" sibTransId="{F3E541C2-1868-4400-AE72-EBE613A2F9F1}"/>
    <dgm:cxn modelId="{8CD7268D-6064-A945-B0EA-34C14E06D565}" type="presOf" srcId="{D86C3715-3317-4264-A03E-7B4AAA64C5C9}" destId="{ECACC1D4-2F0B-6148-ABD0-53DFFEF49E64}" srcOrd="0" destOrd="0" presId="urn:microsoft.com/office/officeart/2008/layout/LinedList"/>
    <dgm:cxn modelId="{AE64C190-449B-474E-8657-A5DA962AA330}" srcId="{505666EF-0390-4307-A252-08A07A3B7E01}" destId="{D701DDB0-6412-4E2A-9C09-76C2F9E49A11}" srcOrd="0" destOrd="0" parTransId="{49DA4C2E-2E01-4C6C-9D8A-68F8D475CAD2}" sibTransId="{B8214985-11F5-49FB-A608-1C290CDC138A}"/>
    <dgm:cxn modelId="{DBA170B8-1CF8-7E41-979F-447709B485C4}" type="presOf" srcId="{90FD7D75-5E74-495B-A65C-29F6ADE70FE3}" destId="{1F176F04-B850-8047-A00E-488EB43F0263}" srcOrd="0" destOrd="0" presId="urn:microsoft.com/office/officeart/2008/layout/LinedList"/>
    <dgm:cxn modelId="{6347F3BE-DA83-2547-B2C2-F16EE49503FE}" type="presOf" srcId="{505666EF-0390-4307-A252-08A07A3B7E01}" destId="{699847ED-7133-B644-A2CF-6252B00B5052}" srcOrd="0" destOrd="0" presId="urn:microsoft.com/office/officeart/2008/layout/LinedList"/>
    <dgm:cxn modelId="{03E2CCD1-AFD0-494C-AA28-E73E6F729E8B}" type="presOf" srcId="{B013C51F-6CCF-435E-BF45-5C0630D8FEB3}" destId="{A6C55BCE-7D2C-4340-A122-BD317BC19613}" srcOrd="0" destOrd="0" presId="urn:microsoft.com/office/officeart/2008/layout/LinedList"/>
    <dgm:cxn modelId="{8E9769D3-7789-45C5-89F8-16951AB4472D}" srcId="{505666EF-0390-4307-A252-08A07A3B7E01}" destId="{B013C51F-6CCF-435E-BF45-5C0630D8FEB3}" srcOrd="2" destOrd="0" parTransId="{32A89C39-8A6C-4060-8CFF-501691A1016E}" sibTransId="{070ECEBF-D7F1-4502-AB72-6F6DFDEDB1A1}"/>
    <dgm:cxn modelId="{E745829E-6BD1-1740-A9E9-8E0E0313BB99}" type="presParOf" srcId="{699847ED-7133-B644-A2CF-6252B00B5052}" destId="{9FC768E0-E736-3D46-AE01-08327D5025B3}" srcOrd="0" destOrd="0" presId="urn:microsoft.com/office/officeart/2008/layout/LinedList"/>
    <dgm:cxn modelId="{D9EB8F79-F4C0-A147-AA6F-BA413DAA73A8}" type="presParOf" srcId="{699847ED-7133-B644-A2CF-6252B00B5052}" destId="{34EDB856-5BBF-CE4F-8267-E446845AD419}" srcOrd="1" destOrd="0" presId="urn:microsoft.com/office/officeart/2008/layout/LinedList"/>
    <dgm:cxn modelId="{63D28858-642E-D849-AFDD-0EA40B1A15E5}" type="presParOf" srcId="{34EDB856-5BBF-CE4F-8267-E446845AD419}" destId="{D7F47F62-786C-E944-B93A-85FA84FF20B7}" srcOrd="0" destOrd="0" presId="urn:microsoft.com/office/officeart/2008/layout/LinedList"/>
    <dgm:cxn modelId="{5EBBF752-EB66-8A4A-B091-E8548F7F8009}" type="presParOf" srcId="{34EDB856-5BBF-CE4F-8267-E446845AD419}" destId="{F4628656-D031-D149-996E-9B646EE0A2AA}" srcOrd="1" destOrd="0" presId="urn:microsoft.com/office/officeart/2008/layout/LinedList"/>
    <dgm:cxn modelId="{A5BFB977-AA19-424F-AD38-A5524C9BF300}" type="presParOf" srcId="{699847ED-7133-B644-A2CF-6252B00B5052}" destId="{0719B163-ACE5-8E43-A078-D593B87FD148}" srcOrd="2" destOrd="0" presId="urn:microsoft.com/office/officeart/2008/layout/LinedList"/>
    <dgm:cxn modelId="{556A3A0E-3C24-444C-BA42-99A406742995}" type="presParOf" srcId="{699847ED-7133-B644-A2CF-6252B00B5052}" destId="{8838FB60-C946-7541-910D-DB2BC4608F70}" srcOrd="3" destOrd="0" presId="urn:microsoft.com/office/officeart/2008/layout/LinedList"/>
    <dgm:cxn modelId="{CB7B568C-68BD-9E4C-AD1E-FBCF8CB28E90}" type="presParOf" srcId="{8838FB60-C946-7541-910D-DB2BC4608F70}" destId="{1F176F04-B850-8047-A00E-488EB43F0263}" srcOrd="0" destOrd="0" presId="urn:microsoft.com/office/officeart/2008/layout/LinedList"/>
    <dgm:cxn modelId="{EAD88814-8702-344D-BCAB-5099FDEFEE71}" type="presParOf" srcId="{8838FB60-C946-7541-910D-DB2BC4608F70}" destId="{8AB2F43C-FDE1-C945-A7DC-311A80863169}" srcOrd="1" destOrd="0" presId="urn:microsoft.com/office/officeart/2008/layout/LinedList"/>
    <dgm:cxn modelId="{9FFA0C3F-934F-7E44-8604-F0E8BE721E11}" type="presParOf" srcId="{699847ED-7133-B644-A2CF-6252B00B5052}" destId="{954515A4-606F-204B-A7F6-0E8EF3FE5053}" srcOrd="4" destOrd="0" presId="urn:microsoft.com/office/officeart/2008/layout/LinedList"/>
    <dgm:cxn modelId="{34942C32-EEE5-FC46-99C7-C60076F9AE8E}" type="presParOf" srcId="{699847ED-7133-B644-A2CF-6252B00B5052}" destId="{BE6531FB-E825-3440-8690-AD9971C3ACED}" srcOrd="5" destOrd="0" presId="urn:microsoft.com/office/officeart/2008/layout/LinedList"/>
    <dgm:cxn modelId="{F3DB3189-8C81-D44A-B018-F3D94C4B1C41}" type="presParOf" srcId="{BE6531FB-E825-3440-8690-AD9971C3ACED}" destId="{A6C55BCE-7D2C-4340-A122-BD317BC19613}" srcOrd="0" destOrd="0" presId="urn:microsoft.com/office/officeart/2008/layout/LinedList"/>
    <dgm:cxn modelId="{F5061BE9-CEC8-BE48-A986-57A00FEE203A}" type="presParOf" srcId="{BE6531FB-E825-3440-8690-AD9971C3ACED}" destId="{7373C8DE-5359-0342-B25D-242E0B142D42}" srcOrd="1" destOrd="0" presId="urn:microsoft.com/office/officeart/2008/layout/LinedList"/>
    <dgm:cxn modelId="{CB6F4E4A-7881-3E41-B960-CAEEB7DCA4D4}" type="presParOf" srcId="{699847ED-7133-B644-A2CF-6252B00B5052}" destId="{6026DEF1-85C1-0C47-99FD-1AF84539F041}" srcOrd="6" destOrd="0" presId="urn:microsoft.com/office/officeart/2008/layout/LinedList"/>
    <dgm:cxn modelId="{EE0822DB-3E36-674B-AD50-D3EEE658560C}" type="presParOf" srcId="{699847ED-7133-B644-A2CF-6252B00B5052}" destId="{E5739426-5F03-604B-8104-CF6AB0BB8296}" srcOrd="7" destOrd="0" presId="urn:microsoft.com/office/officeart/2008/layout/LinedList"/>
    <dgm:cxn modelId="{36DDB44C-F5E8-574F-B7E9-749D117237D2}" type="presParOf" srcId="{E5739426-5F03-604B-8104-CF6AB0BB8296}" destId="{ECACC1D4-2F0B-6148-ABD0-53DFFEF49E64}" srcOrd="0" destOrd="0" presId="urn:microsoft.com/office/officeart/2008/layout/LinedList"/>
    <dgm:cxn modelId="{E7807362-4BAC-A14F-BF74-A4CF394F9D55}" type="presParOf" srcId="{E5739426-5F03-604B-8104-CF6AB0BB8296}" destId="{5062144C-52AA-884A-80F4-0A70308E5F0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768E0-E736-3D46-AE01-08327D5025B3}">
      <dsp:nvSpPr>
        <dsp:cNvPr id="0" name=""/>
        <dsp:cNvSpPr/>
      </dsp:nvSpPr>
      <dsp:spPr>
        <a:xfrm>
          <a:off x="0" y="0"/>
          <a:ext cx="6832212" cy="0"/>
        </a:xfrm>
        <a:prstGeom prst="line">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D7F47F62-786C-E944-B93A-85FA84FF20B7}">
      <dsp:nvSpPr>
        <dsp:cNvPr id="0" name=""/>
        <dsp:cNvSpPr/>
      </dsp:nvSpPr>
      <dsp:spPr>
        <a:xfrm>
          <a:off x="0" y="0"/>
          <a:ext cx="6832212"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Educational games</a:t>
          </a:r>
        </a:p>
      </dsp:txBody>
      <dsp:txXfrm>
        <a:off x="0" y="0"/>
        <a:ext cx="6832212" cy="1316194"/>
      </dsp:txXfrm>
    </dsp:sp>
    <dsp:sp modelId="{0719B163-ACE5-8E43-A078-D593B87FD148}">
      <dsp:nvSpPr>
        <dsp:cNvPr id="0" name=""/>
        <dsp:cNvSpPr/>
      </dsp:nvSpPr>
      <dsp:spPr>
        <a:xfrm>
          <a:off x="0" y="1316194"/>
          <a:ext cx="6832212" cy="0"/>
        </a:xfrm>
        <a:prstGeom prst="line">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1F176F04-B850-8047-A00E-488EB43F0263}">
      <dsp:nvSpPr>
        <dsp:cNvPr id="0" name=""/>
        <dsp:cNvSpPr/>
      </dsp:nvSpPr>
      <dsp:spPr>
        <a:xfrm>
          <a:off x="0" y="1316194"/>
          <a:ext cx="6832212"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Games for decision-making</a:t>
          </a:r>
        </a:p>
      </dsp:txBody>
      <dsp:txXfrm>
        <a:off x="0" y="1316194"/>
        <a:ext cx="6832212" cy="1316194"/>
      </dsp:txXfrm>
    </dsp:sp>
    <dsp:sp modelId="{954515A4-606F-204B-A7F6-0E8EF3FE5053}">
      <dsp:nvSpPr>
        <dsp:cNvPr id="0" name=""/>
        <dsp:cNvSpPr/>
      </dsp:nvSpPr>
      <dsp:spPr>
        <a:xfrm>
          <a:off x="0" y="2632389"/>
          <a:ext cx="6832212" cy="0"/>
        </a:xfrm>
        <a:prstGeom prst="line">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w="12700" cap="flat" cmpd="sng" algn="ctr">
          <a:solidFill>
            <a:schemeClr val="accent4">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A6C55BCE-7D2C-4340-A122-BD317BC19613}">
      <dsp:nvSpPr>
        <dsp:cNvPr id="0" name=""/>
        <dsp:cNvSpPr/>
      </dsp:nvSpPr>
      <dsp:spPr>
        <a:xfrm>
          <a:off x="0" y="2632389"/>
          <a:ext cx="6832212"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Data</a:t>
          </a:r>
        </a:p>
      </dsp:txBody>
      <dsp:txXfrm>
        <a:off x="0" y="2632389"/>
        <a:ext cx="6832212" cy="1316194"/>
      </dsp:txXfrm>
    </dsp:sp>
    <dsp:sp modelId="{6026DEF1-85C1-0C47-99FD-1AF84539F041}">
      <dsp:nvSpPr>
        <dsp:cNvPr id="0" name=""/>
        <dsp:cNvSpPr/>
      </dsp:nvSpPr>
      <dsp:spPr>
        <a:xfrm>
          <a:off x="0" y="3948584"/>
          <a:ext cx="6832212" cy="0"/>
        </a:xfrm>
        <a:prstGeom prst="line">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ECACC1D4-2F0B-6148-ABD0-53DFFEF49E64}">
      <dsp:nvSpPr>
        <dsp:cNvPr id="0" name=""/>
        <dsp:cNvSpPr/>
      </dsp:nvSpPr>
      <dsp:spPr>
        <a:xfrm>
          <a:off x="0" y="3948584"/>
          <a:ext cx="6832212" cy="1316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Educational resources for teachers and parents</a:t>
          </a:r>
        </a:p>
      </dsp:txBody>
      <dsp:txXfrm>
        <a:off x="0" y="3948584"/>
        <a:ext cx="6832212" cy="13161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60DA1-EDFF-BA48-B989-54E2FC0B015D}" type="datetimeFigureOut">
              <a:rPr lang="en-US" smtClean="0"/>
              <a:t>8/5/20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7F44D-6C8D-7F47-A8EB-F926EACB6148}" type="slidenum">
              <a:rPr lang="en-US" smtClean="0"/>
              <a:t>‹#›</a:t>
            </a:fld>
            <a:endParaRPr lang="en-US"/>
          </a:p>
        </p:txBody>
      </p:sp>
    </p:spTree>
    <p:extLst>
      <p:ext uri="{BB962C8B-B14F-4D97-AF65-F5344CB8AC3E}">
        <p14:creationId xmlns:p14="http://schemas.microsoft.com/office/powerpoint/2010/main" val="172146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7generationgames.com/making_cam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12D54-E1E5-8541-B8FA-9F3261797E6B}" type="slidenum">
              <a:rPr lang="en-US" smtClean="0"/>
              <a:t>6</a:t>
            </a:fld>
            <a:endParaRPr lang="en-US"/>
          </a:p>
        </p:txBody>
      </p:sp>
    </p:spTree>
    <p:extLst>
      <p:ext uri="{BB962C8B-B14F-4D97-AF65-F5344CB8AC3E}">
        <p14:creationId xmlns:p14="http://schemas.microsoft.com/office/powerpoint/2010/main" val="61270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use the augmented reality apps with cards of math problems and then hold a phone or iPad over the card to see the answer or the tic toe game or one of the many other options from Making Camp. </a:t>
            </a:r>
          </a:p>
        </p:txBody>
      </p:sp>
      <p:sp>
        <p:nvSpPr>
          <p:cNvPr id="4" name="Slide Number Placeholder 3"/>
          <p:cNvSpPr>
            <a:spLocks noGrp="1"/>
          </p:cNvSpPr>
          <p:nvPr>
            <p:ph type="sldNum" sz="quarter" idx="5"/>
          </p:nvPr>
        </p:nvSpPr>
        <p:spPr/>
        <p:txBody>
          <a:bodyPr/>
          <a:lstStyle/>
          <a:p>
            <a:fld id="{E2F7F44D-6C8D-7F47-A8EB-F926EACB6148}" type="slidenum">
              <a:rPr lang="en-US" smtClean="0"/>
              <a:t>26</a:t>
            </a:fld>
            <a:endParaRPr lang="en-US"/>
          </a:p>
        </p:txBody>
      </p:sp>
    </p:spTree>
    <p:extLst>
      <p:ext uri="{BB962C8B-B14F-4D97-AF65-F5344CB8AC3E}">
        <p14:creationId xmlns:p14="http://schemas.microsoft.com/office/powerpoint/2010/main" val="135615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say grades 3-5 because as we all know, there is a wide range of abilities and knowledge in most classrooms. When I was teaching 8th grade math I had students from the 2</a:t>
            </a:r>
            <a:r>
              <a:rPr lang="en-US" baseline="30000" dirty="0"/>
              <a:t>nd</a:t>
            </a:r>
            <a:r>
              <a:rPr lang="en-US" dirty="0"/>
              <a:t> grade level to 8</a:t>
            </a:r>
            <a:r>
              <a:rPr lang="en-US" baseline="30000" dirty="0"/>
              <a:t>th</a:t>
            </a:r>
            <a:r>
              <a:rPr lang="en-US" dirty="0"/>
              <a:t> grade level</a:t>
            </a:r>
          </a:p>
        </p:txBody>
      </p:sp>
      <p:sp>
        <p:nvSpPr>
          <p:cNvPr id="4" name="Slide Number Placeholder 3"/>
          <p:cNvSpPr>
            <a:spLocks noGrp="1"/>
          </p:cNvSpPr>
          <p:nvPr>
            <p:ph type="sldNum" sz="quarter" idx="5"/>
          </p:nvPr>
        </p:nvSpPr>
        <p:spPr/>
        <p:txBody>
          <a:bodyPr/>
          <a:lstStyle/>
          <a:p>
            <a:fld id="{E2F7F44D-6C8D-7F47-A8EB-F926EACB6148}" type="slidenum">
              <a:rPr lang="en-US" smtClean="0"/>
              <a:t>28</a:t>
            </a:fld>
            <a:endParaRPr lang="en-US"/>
          </a:p>
        </p:txBody>
      </p:sp>
    </p:spTree>
    <p:extLst>
      <p:ext uri="{BB962C8B-B14F-4D97-AF65-F5344CB8AC3E}">
        <p14:creationId xmlns:p14="http://schemas.microsoft.com/office/powerpoint/2010/main" val="417569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in the classroom or at home, games allow you to individualize instruction. </a:t>
            </a:r>
          </a:p>
        </p:txBody>
      </p:sp>
      <p:sp>
        <p:nvSpPr>
          <p:cNvPr id="4" name="Slide Number Placeholder 3"/>
          <p:cNvSpPr>
            <a:spLocks noGrp="1"/>
          </p:cNvSpPr>
          <p:nvPr>
            <p:ph type="sldNum" sz="quarter" idx="5"/>
          </p:nvPr>
        </p:nvSpPr>
        <p:spPr/>
        <p:txBody>
          <a:bodyPr/>
          <a:lstStyle/>
          <a:p>
            <a:fld id="{E2F7F44D-6C8D-7F47-A8EB-F926EACB6148}" type="slidenum">
              <a:rPr lang="en-US" smtClean="0"/>
              <a:t>29</a:t>
            </a:fld>
            <a:endParaRPr lang="en-US"/>
          </a:p>
        </p:txBody>
      </p:sp>
    </p:spTree>
    <p:extLst>
      <p:ext uri="{BB962C8B-B14F-4D97-AF65-F5344CB8AC3E}">
        <p14:creationId xmlns:p14="http://schemas.microsoft.com/office/powerpoint/2010/main" val="93747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that one child who is far ahead of the class, instead of giving her more worksheets to do after she finished her math assignment for the week and having her come home saying that she hates math (yes, this really happened), say, “Great job! You can play these games on the computer!”</a:t>
            </a:r>
          </a:p>
          <a:p>
            <a:endParaRPr lang="en-US" dirty="0"/>
          </a:p>
        </p:txBody>
      </p:sp>
      <p:sp>
        <p:nvSpPr>
          <p:cNvPr id="4" name="Slide Number Placeholder 3"/>
          <p:cNvSpPr>
            <a:spLocks noGrp="1"/>
          </p:cNvSpPr>
          <p:nvPr>
            <p:ph type="sldNum" sz="quarter" idx="10"/>
          </p:nvPr>
        </p:nvSpPr>
        <p:spPr/>
        <p:txBody>
          <a:bodyPr/>
          <a:lstStyle/>
          <a:p>
            <a:fld id="{E2F7F44D-6C8D-7F47-A8EB-F926EACB6148}" type="slidenum">
              <a:rPr lang="en-US" smtClean="0"/>
              <a:t>30</a:t>
            </a:fld>
            <a:endParaRPr lang="en-US"/>
          </a:p>
        </p:txBody>
      </p:sp>
    </p:spTree>
    <p:extLst>
      <p:ext uri="{BB962C8B-B14F-4D97-AF65-F5344CB8AC3E}">
        <p14:creationId xmlns:p14="http://schemas.microsoft.com/office/powerpoint/2010/main" val="183442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If </a:t>
            </a:r>
            <a:r>
              <a:rPr lang="en-US" dirty="0"/>
              <a:t>you have a student in your sixth-grade (or seventh-grade or ninth-grade) class who has not mastered multiplication, or fractions, or sixth-grade statistics standards. You know from your special education courses (if you took it from me) that you want to do something that is age-appropriate. What could be more age appropriate for middle school and high school students than video games? Take a look at the image below from Fish Lake and you can see that this is not a “kiddie” game. </a:t>
            </a:r>
          </a:p>
          <a:p>
            <a:endParaRPr lang="en-US" dirty="0"/>
          </a:p>
        </p:txBody>
      </p:sp>
      <p:sp>
        <p:nvSpPr>
          <p:cNvPr id="4" name="Slide Number Placeholder 3"/>
          <p:cNvSpPr>
            <a:spLocks noGrp="1"/>
          </p:cNvSpPr>
          <p:nvPr>
            <p:ph type="sldNum" sz="quarter" idx="10"/>
          </p:nvPr>
        </p:nvSpPr>
        <p:spPr/>
        <p:txBody>
          <a:bodyPr/>
          <a:lstStyle/>
          <a:p>
            <a:fld id="{E2F7F44D-6C8D-7F47-A8EB-F926EACB6148}" type="slidenum">
              <a:rPr lang="en-US" smtClean="0"/>
              <a:t>31</a:t>
            </a:fld>
            <a:endParaRPr lang="en-US"/>
          </a:p>
        </p:txBody>
      </p:sp>
    </p:spTree>
    <p:extLst>
      <p:ext uri="{BB962C8B-B14F-4D97-AF65-F5344CB8AC3E}">
        <p14:creationId xmlns:p14="http://schemas.microsoft.com/office/powerpoint/2010/main" val="739911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say grades 3-5 because as we all know, there is a wide range of abilities and knowledge in most classrooms. When I was teaching 8th grade math I had students from the 2</a:t>
            </a:r>
            <a:r>
              <a:rPr lang="en-US" baseline="30000" dirty="0"/>
              <a:t>nd</a:t>
            </a:r>
            <a:r>
              <a:rPr lang="en-US" dirty="0"/>
              <a:t> grade level to 8</a:t>
            </a:r>
            <a:r>
              <a:rPr lang="en-US" baseline="30000" dirty="0"/>
              <a:t>th</a:t>
            </a:r>
            <a:r>
              <a:rPr lang="en-US" dirty="0"/>
              <a:t> grade level</a:t>
            </a:r>
          </a:p>
        </p:txBody>
      </p:sp>
      <p:sp>
        <p:nvSpPr>
          <p:cNvPr id="4" name="Slide Number Placeholder 3"/>
          <p:cNvSpPr>
            <a:spLocks noGrp="1"/>
          </p:cNvSpPr>
          <p:nvPr>
            <p:ph type="sldNum" sz="quarter" idx="5"/>
          </p:nvPr>
        </p:nvSpPr>
        <p:spPr/>
        <p:txBody>
          <a:bodyPr/>
          <a:lstStyle/>
          <a:p>
            <a:fld id="{E2F7F44D-6C8D-7F47-A8EB-F926EACB6148}" type="slidenum">
              <a:rPr lang="en-US" smtClean="0"/>
              <a:t>32</a:t>
            </a:fld>
            <a:endParaRPr lang="en-US"/>
          </a:p>
        </p:txBody>
      </p:sp>
    </p:spTree>
    <p:extLst>
      <p:ext uri="{BB962C8B-B14F-4D97-AF65-F5344CB8AC3E}">
        <p14:creationId xmlns:p14="http://schemas.microsoft.com/office/powerpoint/2010/main" val="409202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students are more engaged, leading to greater time on task and greater retention when math is taught in context. When that context includes indigenous history, students are learning multiple subjects at once. </a:t>
            </a:r>
          </a:p>
        </p:txBody>
      </p:sp>
      <p:sp>
        <p:nvSpPr>
          <p:cNvPr id="4" name="Slide Number Placeholder 3"/>
          <p:cNvSpPr>
            <a:spLocks noGrp="1"/>
          </p:cNvSpPr>
          <p:nvPr>
            <p:ph type="sldNum" sz="quarter" idx="5"/>
          </p:nvPr>
        </p:nvSpPr>
        <p:spPr/>
        <p:txBody>
          <a:bodyPr/>
          <a:lstStyle/>
          <a:p>
            <a:fld id="{E2F7F44D-6C8D-7F47-A8EB-F926EACB6148}" type="slidenum">
              <a:rPr lang="en-US" smtClean="0"/>
              <a:t>33</a:t>
            </a:fld>
            <a:endParaRPr lang="en-US"/>
          </a:p>
        </p:txBody>
      </p:sp>
    </p:spTree>
    <p:extLst>
      <p:ext uri="{BB962C8B-B14F-4D97-AF65-F5344CB8AC3E}">
        <p14:creationId xmlns:p14="http://schemas.microsoft.com/office/powerpoint/2010/main" val="2925875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7F44D-6C8D-7F47-A8EB-F926EACB6148}" type="slidenum">
              <a:rPr lang="en-US" smtClean="0"/>
              <a:t>34</a:t>
            </a:fld>
            <a:endParaRPr lang="en-US"/>
          </a:p>
        </p:txBody>
      </p:sp>
    </p:spTree>
    <p:extLst>
      <p:ext uri="{BB962C8B-B14F-4D97-AF65-F5344CB8AC3E}">
        <p14:creationId xmlns:p14="http://schemas.microsoft.com/office/powerpoint/2010/main" val="1841811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 problems may occur in the context of an adventure game where players experience how Dakota, Lakota, Ojibwe, Maya or Aztecs lived</a:t>
            </a:r>
          </a:p>
        </p:txBody>
      </p:sp>
      <p:sp>
        <p:nvSpPr>
          <p:cNvPr id="4" name="Slide Number Placeholder 3"/>
          <p:cNvSpPr>
            <a:spLocks noGrp="1"/>
          </p:cNvSpPr>
          <p:nvPr>
            <p:ph type="sldNum" sz="quarter" idx="5"/>
          </p:nvPr>
        </p:nvSpPr>
        <p:spPr/>
        <p:txBody>
          <a:bodyPr/>
          <a:lstStyle/>
          <a:p>
            <a:fld id="{E2F7F44D-6C8D-7F47-A8EB-F926EACB6148}" type="slidenum">
              <a:rPr lang="en-US" smtClean="0"/>
              <a:t>35</a:t>
            </a:fld>
            <a:endParaRPr lang="en-US"/>
          </a:p>
        </p:txBody>
      </p:sp>
    </p:spTree>
    <p:extLst>
      <p:ext uri="{BB962C8B-B14F-4D97-AF65-F5344CB8AC3E}">
        <p14:creationId xmlns:p14="http://schemas.microsoft.com/office/powerpoint/2010/main" val="7711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those things I used to think was just pseudoscience, like astrology, was the idea of multiple modes of instruction. Someone being an auditory or visual learner. I’ve come to see I was wrong about that, primarily through watching what highly effective teachers do, day after day – I’ll mention that in the research base.  In Making Camp, among other games, we have activities for auditory, visual and kinesthetic learners. Let’s take a look. NOTE TO PERSON DOING DEMO – have a username where you have already earned some points, traded for a wigwam and have one or two items in it, plus some extra points. The parfleche, dog or cradle board are good items to have.</a:t>
            </a:r>
          </a:p>
          <a:p>
            <a:endParaRPr lang="en-US" dirty="0"/>
          </a:p>
        </p:txBody>
      </p:sp>
      <p:sp>
        <p:nvSpPr>
          <p:cNvPr id="4" name="Slide Number Placeholder 3"/>
          <p:cNvSpPr>
            <a:spLocks noGrp="1"/>
          </p:cNvSpPr>
          <p:nvPr>
            <p:ph type="sldNum" sz="quarter" idx="5"/>
          </p:nvPr>
        </p:nvSpPr>
        <p:spPr/>
        <p:txBody>
          <a:bodyPr/>
          <a:lstStyle/>
          <a:p>
            <a:fld id="{E2F7F44D-6C8D-7F47-A8EB-F926EACB6148}" type="slidenum">
              <a:rPr lang="en-US" smtClean="0"/>
              <a:t>37</a:t>
            </a:fld>
            <a:endParaRPr lang="en-US"/>
          </a:p>
        </p:txBody>
      </p:sp>
    </p:spTree>
    <p:extLst>
      <p:ext uri="{BB962C8B-B14F-4D97-AF65-F5344CB8AC3E}">
        <p14:creationId xmlns:p14="http://schemas.microsoft.com/office/powerpoint/2010/main" val="72798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512D54-E1E5-8541-B8FA-9F3261797E6B}" type="slidenum">
              <a:rPr lang="en-US" smtClean="0"/>
              <a:t>7</a:t>
            </a:fld>
            <a:endParaRPr lang="en-US"/>
          </a:p>
        </p:txBody>
      </p:sp>
    </p:spTree>
    <p:extLst>
      <p:ext uri="{BB962C8B-B14F-4D97-AF65-F5344CB8AC3E}">
        <p14:creationId xmlns:p14="http://schemas.microsoft.com/office/powerpoint/2010/main" val="2576880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clicking on the correct answer, dragging and dropping the answer engages your kinesthetic senses as well as auditory and visual from the video. Making Camp includes math, social studies and English/ language arts, all addressing fourth- and fifth-grade standards. We’ll see this again when we get to the teacher resources.</a:t>
            </a:r>
          </a:p>
          <a:p>
            <a:endParaRPr lang="en-US" dirty="0"/>
          </a:p>
        </p:txBody>
      </p:sp>
      <p:sp>
        <p:nvSpPr>
          <p:cNvPr id="4" name="Slide Number Placeholder 3"/>
          <p:cNvSpPr>
            <a:spLocks noGrp="1"/>
          </p:cNvSpPr>
          <p:nvPr>
            <p:ph type="sldNum" sz="quarter" idx="5"/>
          </p:nvPr>
        </p:nvSpPr>
        <p:spPr/>
        <p:txBody>
          <a:bodyPr/>
          <a:lstStyle/>
          <a:p>
            <a:fld id="{E2F7F44D-6C8D-7F47-A8EB-F926EACB6148}" type="slidenum">
              <a:rPr lang="en-US" smtClean="0"/>
              <a:t>40</a:t>
            </a:fld>
            <a:endParaRPr lang="en-US"/>
          </a:p>
        </p:txBody>
      </p:sp>
    </p:spTree>
    <p:extLst>
      <p:ext uri="{BB962C8B-B14F-4D97-AF65-F5344CB8AC3E}">
        <p14:creationId xmlns:p14="http://schemas.microsoft.com/office/powerpoint/2010/main" val="48345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includes both augmented reality apps for phone and tablet, in Spanish, Lakota and Dakota, where students can learn their numbers and their multiplication tables. There are also Making Camp games in English and Spanish and in English and Lakota, with more languages coming soon. </a:t>
            </a:r>
          </a:p>
        </p:txBody>
      </p:sp>
      <p:sp>
        <p:nvSpPr>
          <p:cNvPr id="4" name="Slide Number Placeholder 3"/>
          <p:cNvSpPr>
            <a:spLocks noGrp="1"/>
          </p:cNvSpPr>
          <p:nvPr>
            <p:ph type="sldNum" sz="quarter" idx="5"/>
          </p:nvPr>
        </p:nvSpPr>
        <p:spPr/>
        <p:txBody>
          <a:bodyPr/>
          <a:lstStyle/>
          <a:p>
            <a:fld id="{E2F7F44D-6C8D-7F47-A8EB-F926EACB6148}" type="slidenum">
              <a:rPr lang="en-US" smtClean="0"/>
              <a:t>41</a:t>
            </a:fld>
            <a:endParaRPr lang="en-US"/>
          </a:p>
        </p:txBody>
      </p:sp>
    </p:spTree>
    <p:extLst>
      <p:ext uri="{BB962C8B-B14F-4D97-AF65-F5344CB8AC3E}">
        <p14:creationId xmlns:p14="http://schemas.microsoft.com/office/powerpoint/2010/main" val="2722601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a:t>
            </a:r>
            <a:r>
              <a:rPr lang="en-US" baseline="0" dirty="0"/>
              <a:t> to download any </a:t>
            </a:r>
            <a:r>
              <a:rPr lang="en-US" baseline="0" dirty="0" err="1"/>
              <a:t>powerpoints</a:t>
            </a:r>
            <a:r>
              <a:rPr lang="en-US" baseline="0" dirty="0"/>
              <a:t> </a:t>
            </a:r>
            <a:r>
              <a:rPr lang="en-US" baseline="0"/>
              <a:t>and modify for your own use</a:t>
            </a:r>
          </a:p>
          <a:p>
            <a:endParaRPr lang="en-US"/>
          </a:p>
        </p:txBody>
      </p:sp>
      <p:sp>
        <p:nvSpPr>
          <p:cNvPr id="4" name="Slide Number Placeholder 3"/>
          <p:cNvSpPr>
            <a:spLocks noGrp="1"/>
          </p:cNvSpPr>
          <p:nvPr>
            <p:ph type="sldNum" sz="quarter" idx="10"/>
          </p:nvPr>
        </p:nvSpPr>
        <p:spPr/>
        <p:txBody>
          <a:bodyPr/>
          <a:lstStyle/>
          <a:p>
            <a:fld id="{FB1F1C70-9F66-3B42-B4C1-ED475D05F6C3}" type="slidenum">
              <a:rPr lang="en-US" smtClean="0"/>
              <a:t>48</a:t>
            </a:fld>
            <a:endParaRPr lang="en-US"/>
          </a:p>
        </p:txBody>
      </p:sp>
    </p:spTree>
    <p:extLst>
      <p:ext uri="{BB962C8B-B14F-4D97-AF65-F5344CB8AC3E}">
        <p14:creationId xmlns:p14="http://schemas.microsoft.com/office/powerpoint/2010/main" val="1804621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a:t>
            </a:r>
            <a:r>
              <a:rPr lang="en-US" baseline="0" dirty="0"/>
              <a:t> to download any </a:t>
            </a:r>
            <a:r>
              <a:rPr lang="en-US" baseline="0" dirty="0" err="1"/>
              <a:t>powerpoints</a:t>
            </a:r>
            <a:r>
              <a:rPr lang="en-US" baseline="0" dirty="0"/>
              <a:t> </a:t>
            </a:r>
            <a:r>
              <a:rPr lang="en-US" baseline="0"/>
              <a:t>and modify for your own use</a:t>
            </a:r>
          </a:p>
          <a:p>
            <a:endParaRPr lang="en-US"/>
          </a:p>
        </p:txBody>
      </p:sp>
      <p:sp>
        <p:nvSpPr>
          <p:cNvPr id="4" name="Slide Number Placeholder 3"/>
          <p:cNvSpPr>
            <a:spLocks noGrp="1"/>
          </p:cNvSpPr>
          <p:nvPr>
            <p:ph type="sldNum" sz="quarter" idx="10"/>
          </p:nvPr>
        </p:nvSpPr>
        <p:spPr/>
        <p:txBody>
          <a:bodyPr/>
          <a:lstStyle/>
          <a:p>
            <a:fld id="{FB1F1C70-9F66-3B42-B4C1-ED475D05F6C3}" type="slidenum">
              <a:rPr lang="en-US" smtClean="0"/>
              <a:t>49</a:t>
            </a:fld>
            <a:endParaRPr lang="en-US"/>
          </a:p>
        </p:txBody>
      </p:sp>
    </p:spTree>
    <p:extLst>
      <p:ext uri="{BB962C8B-B14F-4D97-AF65-F5344CB8AC3E}">
        <p14:creationId xmlns:p14="http://schemas.microsoft.com/office/powerpoint/2010/main" val="2778931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question I get asked all the time is whether we have games for grades K-2. Those early elementary teachers would like cultural materials, too. If I had a pile of money, I’d be making games for K-12 but until that time comes, I am focused on grades 3-8. HOWEVER, a lot of amazing teachers have shared with me how they personally use our games. These are often cultural teachers or others who teach grades K-6 or K-8 so they were already familiar with our games. Here are some of the things they did.</a:t>
            </a:r>
          </a:p>
        </p:txBody>
      </p:sp>
      <p:sp>
        <p:nvSpPr>
          <p:cNvPr id="4" name="Slide Number Placeholder 3"/>
          <p:cNvSpPr>
            <a:spLocks noGrp="1"/>
          </p:cNvSpPr>
          <p:nvPr>
            <p:ph type="sldNum" sz="quarter" idx="5"/>
          </p:nvPr>
        </p:nvSpPr>
        <p:spPr/>
        <p:txBody>
          <a:bodyPr/>
          <a:lstStyle/>
          <a:p>
            <a:fld id="{E2F7F44D-6C8D-7F47-A8EB-F926EACB6148}" type="slidenum">
              <a:rPr lang="en-US" smtClean="0"/>
              <a:t>56</a:t>
            </a:fld>
            <a:endParaRPr lang="en-US"/>
          </a:p>
        </p:txBody>
      </p:sp>
    </p:spTree>
    <p:extLst>
      <p:ext uri="{BB962C8B-B14F-4D97-AF65-F5344CB8AC3E}">
        <p14:creationId xmlns:p14="http://schemas.microsoft.com/office/powerpoint/2010/main" val="1919222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Making Camp, teachers watch the videos as a class, then play the LIFE sections, answering questions as a class and picking the items for the wigwam</a:t>
            </a:r>
          </a:p>
        </p:txBody>
      </p:sp>
      <p:sp>
        <p:nvSpPr>
          <p:cNvPr id="4" name="Slide Number Placeholder 3"/>
          <p:cNvSpPr>
            <a:spLocks noGrp="1"/>
          </p:cNvSpPr>
          <p:nvPr>
            <p:ph type="sldNum" sz="quarter" idx="5"/>
          </p:nvPr>
        </p:nvSpPr>
        <p:spPr/>
        <p:txBody>
          <a:bodyPr/>
          <a:lstStyle/>
          <a:p>
            <a:fld id="{E2F7F44D-6C8D-7F47-A8EB-F926EACB6148}" type="slidenum">
              <a:rPr lang="en-US" smtClean="0"/>
              <a:t>57</a:t>
            </a:fld>
            <a:endParaRPr lang="en-US"/>
          </a:p>
        </p:txBody>
      </p:sp>
    </p:spTree>
    <p:extLst>
      <p:ext uri="{BB962C8B-B14F-4D97-AF65-F5344CB8AC3E}">
        <p14:creationId xmlns:p14="http://schemas.microsoft.com/office/powerpoint/2010/main" val="3165742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Skipped ahead in Forgotten Trail to the legend of How the Ojibwe Got the Dog</a:t>
            </a:r>
          </a:p>
          <a:p>
            <a:endParaRPr lang="en-US" dirty="0"/>
          </a:p>
          <a:p>
            <a:r>
              <a:rPr lang="en-US" dirty="0"/>
              <a:t>http://www.7generationgames.com/</a:t>
            </a:r>
            <a:r>
              <a:rPr lang="en-US" dirty="0" err="1"/>
              <a:t>forgotten_trail</a:t>
            </a:r>
            <a:r>
              <a:rPr lang="en-US" dirty="0"/>
              <a:t>/begin_level5.html  - can skip</a:t>
            </a:r>
            <a:r>
              <a:rPr lang="en-US" baseline="0" dirty="0"/>
              <a:t> to http://www.7generationgames.com/</a:t>
            </a:r>
            <a:r>
              <a:rPr lang="en-US" baseline="0" dirty="0" err="1"/>
              <a:t>forgotten_trail</a:t>
            </a:r>
            <a:r>
              <a:rPr lang="en-US" baseline="0" dirty="0"/>
              <a:t>/level5_3.html</a:t>
            </a:r>
          </a:p>
          <a:p>
            <a:r>
              <a:rPr lang="en-US" dirty="0"/>
              <a:t>http://www.7generationgames.com/</a:t>
            </a:r>
            <a:r>
              <a:rPr lang="en-US" dirty="0" err="1"/>
              <a:t>forgotten_trail</a:t>
            </a:r>
            <a:r>
              <a:rPr lang="en-US" dirty="0"/>
              <a:t>/level5_graph6.html</a:t>
            </a:r>
          </a:p>
        </p:txBody>
      </p:sp>
      <p:sp>
        <p:nvSpPr>
          <p:cNvPr id="4" name="Slide Number Placeholder 3"/>
          <p:cNvSpPr>
            <a:spLocks noGrp="1"/>
          </p:cNvSpPr>
          <p:nvPr>
            <p:ph type="sldNum" sz="quarter" idx="10"/>
          </p:nvPr>
        </p:nvSpPr>
        <p:spPr/>
        <p:txBody>
          <a:bodyPr/>
          <a:lstStyle/>
          <a:p>
            <a:fld id="{FB1F1C70-9F66-3B42-B4C1-ED475D05F6C3}" type="slidenum">
              <a:rPr lang="en-US" smtClean="0"/>
              <a:t>58</a:t>
            </a:fld>
            <a:endParaRPr lang="en-US"/>
          </a:p>
        </p:txBody>
      </p:sp>
    </p:spTree>
    <p:extLst>
      <p:ext uri="{BB962C8B-B14F-4D97-AF65-F5344CB8AC3E}">
        <p14:creationId xmlns:p14="http://schemas.microsoft.com/office/powerpoint/2010/main" val="3964559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leads to this page .</a:t>
            </a:r>
          </a:p>
          <a:p>
            <a:endParaRPr lang="en-US" dirty="0"/>
          </a:p>
          <a:p>
            <a:r>
              <a:rPr lang="en-US" dirty="0"/>
              <a:t>http://www.7generationgames.com/</a:t>
            </a:r>
            <a:r>
              <a:rPr lang="en-US" dirty="0" err="1"/>
              <a:t>forgotten_trail</a:t>
            </a:r>
            <a:r>
              <a:rPr lang="en-US" dirty="0"/>
              <a:t>/level5_8.html</a:t>
            </a:r>
          </a:p>
        </p:txBody>
      </p:sp>
      <p:sp>
        <p:nvSpPr>
          <p:cNvPr id="4" name="Slide Number Placeholder 3"/>
          <p:cNvSpPr>
            <a:spLocks noGrp="1"/>
          </p:cNvSpPr>
          <p:nvPr>
            <p:ph type="sldNum" sz="quarter" idx="10"/>
          </p:nvPr>
        </p:nvSpPr>
        <p:spPr/>
        <p:txBody>
          <a:bodyPr/>
          <a:lstStyle/>
          <a:p>
            <a:fld id="{FB1F1C70-9F66-3B42-B4C1-ED475D05F6C3}" type="slidenum">
              <a:rPr lang="en-US" smtClean="0"/>
              <a:t>59</a:t>
            </a:fld>
            <a:endParaRPr lang="en-US"/>
          </a:p>
        </p:txBody>
      </p:sp>
    </p:spTree>
    <p:extLst>
      <p:ext uri="{BB962C8B-B14F-4D97-AF65-F5344CB8AC3E}">
        <p14:creationId xmlns:p14="http://schemas.microsoft.com/office/powerpoint/2010/main" val="312281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between those pages is a giant footsteps game. You CAN play it but a) it may take a long time to load depending on your internet. It’s not that easy of a game to play. Now, you  may show it and IF you have children in your class who are good gamers offer them the opportunity to come play it later. </a:t>
            </a:r>
          </a:p>
        </p:txBody>
      </p:sp>
      <p:sp>
        <p:nvSpPr>
          <p:cNvPr id="4" name="Slide Number Placeholder 3"/>
          <p:cNvSpPr>
            <a:spLocks noGrp="1"/>
          </p:cNvSpPr>
          <p:nvPr>
            <p:ph type="sldNum" sz="quarter" idx="5"/>
          </p:nvPr>
        </p:nvSpPr>
        <p:spPr/>
        <p:txBody>
          <a:bodyPr/>
          <a:lstStyle/>
          <a:p>
            <a:fld id="{E2F7F44D-6C8D-7F47-A8EB-F926EACB6148}" type="slidenum">
              <a:rPr lang="en-US" smtClean="0"/>
              <a:t>60</a:t>
            </a:fld>
            <a:endParaRPr lang="en-US"/>
          </a:p>
        </p:txBody>
      </p:sp>
    </p:spTree>
    <p:extLst>
      <p:ext uri="{BB962C8B-B14F-4D97-AF65-F5344CB8AC3E}">
        <p14:creationId xmlns:p14="http://schemas.microsoft.com/office/powerpoint/2010/main" val="3179573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a:t>
            </a:r>
            <a:r>
              <a:rPr lang="en-US" baseline="0" dirty="0"/>
              <a:t> to download any </a:t>
            </a:r>
            <a:r>
              <a:rPr lang="en-US" baseline="0" dirty="0" err="1"/>
              <a:t>powerpoints</a:t>
            </a:r>
            <a:r>
              <a:rPr lang="en-US" baseline="0" dirty="0"/>
              <a:t> </a:t>
            </a:r>
            <a:r>
              <a:rPr lang="en-US" baseline="0"/>
              <a:t>and modify for your own use</a:t>
            </a:r>
          </a:p>
          <a:p>
            <a:endParaRPr lang="en-US"/>
          </a:p>
        </p:txBody>
      </p:sp>
      <p:sp>
        <p:nvSpPr>
          <p:cNvPr id="4" name="Slide Number Placeholder 3"/>
          <p:cNvSpPr>
            <a:spLocks noGrp="1"/>
          </p:cNvSpPr>
          <p:nvPr>
            <p:ph type="sldNum" sz="quarter" idx="10"/>
          </p:nvPr>
        </p:nvSpPr>
        <p:spPr/>
        <p:txBody>
          <a:bodyPr/>
          <a:lstStyle/>
          <a:p>
            <a:fld id="{FB1F1C70-9F66-3B42-B4C1-ED475D05F6C3}" type="slidenum">
              <a:rPr lang="en-US" smtClean="0"/>
              <a:t>61</a:t>
            </a:fld>
            <a:endParaRPr lang="en-US"/>
          </a:p>
        </p:txBody>
      </p:sp>
    </p:spTree>
    <p:extLst>
      <p:ext uri="{BB962C8B-B14F-4D97-AF65-F5344CB8AC3E}">
        <p14:creationId xmlns:p14="http://schemas.microsoft.com/office/powerpoint/2010/main" val="310397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case scenario most of you are not in. It is a Title I school and test scores are below average but there are certainly worse performing schools</a:t>
            </a:r>
          </a:p>
        </p:txBody>
      </p:sp>
      <p:sp>
        <p:nvSpPr>
          <p:cNvPr id="4" name="Slide Number Placeholder 3"/>
          <p:cNvSpPr>
            <a:spLocks noGrp="1"/>
          </p:cNvSpPr>
          <p:nvPr>
            <p:ph type="sldNum" sz="quarter" idx="5"/>
          </p:nvPr>
        </p:nvSpPr>
        <p:spPr/>
        <p:txBody>
          <a:bodyPr/>
          <a:lstStyle/>
          <a:p>
            <a:fld id="{4F512D54-E1E5-8541-B8FA-9F3261797E6B}" type="slidenum">
              <a:rPr lang="en-US" smtClean="0"/>
              <a:t>10</a:t>
            </a:fld>
            <a:endParaRPr lang="en-US"/>
          </a:p>
        </p:txBody>
      </p:sp>
    </p:spTree>
    <p:extLst>
      <p:ext uri="{BB962C8B-B14F-4D97-AF65-F5344CB8AC3E}">
        <p14:creationId xmlns:p14="http://schemas.microsoft.com/office/powerpoint/2010/main" val="46405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case scenario most of you are not in. It is a Title I school and test scores are below average but there are certainly worse performing schools</a:t>
            </a:r>
          </a:p>
        </p:txBody>
      </p:sp>
      <p:sp>
        <p:nvSpPr>
          <p:cNvPr id="4" name="Slide Number Placeholder 3"/>
          <p:cNvSpPr>
            <a:spLocks noGrp="1"/>
          </p:cNvSpPr>
          <p:nvPr>
            <p:ph type="sldNum" sz="quarter" idx="5"/>
          </p:nvPr>
        </p:nvSpPr>
        <p:spPr/>
        <p:txBody>
          <a:bodyPr/>
          <a:lstStyle/>
          <a:p>
            <a:fld id="{4F512D54-E1E5-8541-B8FA-9F3261797E6B}" type="slidenum">
              <a:rPr lang="en-US" smtClean="0"/>
              <a:t>11</a:t>
            </a:fld>
            <a:endParaRPr lang="en-US"/>
          </a:p>
        </p:txBody>
      </p:sp>
    </p:spTree>
    <p:extLst>
      <p:ext uri="{BB962C8B-B14F-4D97-AF65-F5344CB8AC3E}">
        <p14:creationId xmlns:p14="http://schemas.microsoft.com/office/powerpoint/2010/main" val="424400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this best case scenario, there were problems</a:t>
            </a:r>
          </a:p>
        </p:txBody>
      </p:sp>
      <p:sp>
        <p:nvSpPr>
          <p:cNvPr id="4" name="Slide Number Placeholder 3"/>
          <p:cNvSpPr>
            <a:spLocks noGrp="1"/>
          </p:cNvSpPr>
          <p:nvPr>
            <p:ph type="sldNum" sz="quarter" idx="5"/>
          </p:nvPr>
        </p:nvSpPr>
        <p:spPr/>
        <p:txBody>
          <a:bodyPr/>
          <a:lstStyle/>
          <a:p>
            <a:fld id="{4F512D54-E1E5-8541-B8FA-9F3261797E6B}" type="slidenum">
              <a:rPr lang="en-US" smtClean="0"/>
              <a:t>17</a:t>
            </a:fld>
            <a:endParaRPr lang="en-US"/>
          </a:p>
        </p:txBody>
      </p:sp>
    </p:spTree>
    <p:extLst>
      <p:ext uri="{BB962C8B-B14F-4D97-AF65-F5344CB8AC3E}">
        <p14:creationId xmlns:p14="http://schemas.microsoft.com/office/powerpoint/2010/main" val="950255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fixing  problems 1 and 2</a:t>
            </a:r>
          </a:p>
        </p:txBody>
      </p:sp>
      <p:sp>
        <p:nvSpPr>
          <p:cNvPr id="4" name="Slide Number Placeholder 3"/>
          <p:cNvSpPr>
            <a:spLocks noGrp="1"/>
          </p:cNvSpPr>
          <p:nvPr>
            <p:ph type="sldNum" sz="quarter" idx="5"/>
          </p:nvPr>
        </p:nvSpPr>
        <p:spPr/>
        <p:txBody>
          <a:bodyPr/>
          <a:lstStyle/>
          <a:p>
            <a:fld id="{4F512D54-E1E5-8541-B8FA-9F3261797E6B}" type="slidenum">
              <a:rPr lang="en-US" smtClean="0"/>
              <a:t>19</a:t>
            </a:fld>
            <a:endParaRPr lang="en-US"/>
          </a:p>
        </p:txBody>
      </p:sp>
    </p:spTree>
    <p:extLst>
      <p:ext uri="{BB962C8B-B14F-4D97-AF65-F5344CB8AC3E}">
        <p14:creationId xmlns:p14="http://schemas.microsoft.com/office/powerpoint/2010/main" val="210609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https://www.7generationgames.com/making_camp/</a:t>
            </a:r>
            <a:endParaRPr lang="en-US" dirty="0"/>
          </a:p>
        </p:txBody>
      </p:sp>
      <p:sp>
        <p:nvSpPr>
          <p:cNvPr id="4" name="Slide Number Placeholder 3"/>
          <p:cNvSpPr>
            <a:spLocks noGrp="1"/>
          </p:cNvSpPr>
          <p:nvPr>
            <p:ph type="sldNum" sz="quarter" idx="5"/>
          </p:nvPr>
        </p:nvSpPr>
        <p:spPr/>
        <p:txBody>
          <a:bodyPr/>
          <a:lstStyle/>
          <a:p>
            <a:fld id="{E2F7F44D-6C8D-7F47-A8EB-F926EACB6148}" type="slidenum">
              <a:rPr lang="en-US" smtClean="0"/>
              <a:t>22</a:t>
            </a:fld>
            <a:endParaRPr lang="en-US"/>
          </a:p>
        </p:txBody>
      </p:sp>
    </p:spTree>
    <p:extLst>
      <p:ext uri="{BB962C8B-B14F-4D97-AF65-F5344CB8AC3E}">
        <p14:creationId xmlns:p14="http://schemas.microsoft.com/office/powerpoint/2010/main" val="4064056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F7F44D-6C8D-7F47-A8EB-F926EACB6148}" type="slidenum">
              <a:rPr lang="en-US" smtClean="0"/>
              <a:t>24</a:t>
            </a:fld>
            <a:endParaRPr lang="en-US"/>
          </a:p>
        </p:txBody>
      </p:sp>
    </p:spTree>
    <p:extLst>
      <p:ext uri="{BB962C8B-B14F-4D97-AF65-F5344CB8AC3E}">
        <p14:creationId xmlns:p14="http://schemas.microsoft.com/office/powerpoint/2010/main" val="4069400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substitute for repetition in learning your multiplication tables. Fluency in multiplication and division comes about through repeated practices. One way to keep this from being boring is through a variety of different activities.</a:t>
            </a:r>
          </a:p>
        </p:txBody>
      </p:sp>
      <p:sp>
        <p:nvSpPr>
          <p:cNvPr id="4" name="Slide Number Placeholder 3"/>
          <p:cNvSpPr>
            <a:spLocks noGrp="1"/>
          </p:cNvSpPr>
          <p:nvPr>
            <p:ph type="sldNum" sz="quarter" idx="5"/>
          </p:nvPr>
        </p:nvSpPr>
        <p:spPr/>
        <p:txBody>
          <a:bodyPr/>
          <a:lstStyle/>
          <a:p>
            <a:fld id="{E2F7F44D-6C8D-7F47-A8EB-F926EACB6148}" type="slidenum">
              <a:rPr lang="en-US" smtClean="0"/>
              <a:t>25</a:t>
            </a:fld>
            <a:endParaRPr lang="en-US"/>
          </a:p>
        </p:txBody>
      </p:sp>
    </p:spTree>
    <p:extLst>
      <p:ext uri="{BB962C8B-B14F-4D97-AF65-F5344CB8AC3E}">
        <p14:creationId xmlns:p14="http://schemas.microsoft.com/office/powerpoint/2010/main" val="435914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0C08B5-935F-FB47-934D-C9AB3C8FBE06}"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A627D-0583-5644-B6BC-11DC23C49B9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53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0C08B5-935F-FB47-934D-C9AB3C8FBE06}"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1413218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0C08B5-935F-FB47-934D-C9AB3C8FBE06}"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78609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0C08B5-935F-FB47-934D-C9AB3C8FBE06}"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52654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0C08B5-935F-FB47-934D-C9AB3C8FBE06}"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A627D-0583-5644-B6BC-11DC23C49B9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619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0C08B5-935F-FB47-934D-C9AB3C8FBE06}"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65590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0C08B5-935F-FB47-934D-C9AB3C8FBE06}"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78584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0C08B5-935F-FB47-934D-C9AB3C8FBE06}" type="datetimeFigureOut">
              <a:rPr lang="en-US" smtClean="0"/>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63169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C0C08B5-935F-FB47-934D-C9AB3C8FBE06}" type="datetimeFigureOut">
              <a:rPr lang="en-US" smtClean="0"/>
              <a:t>8/5/20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189226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C0C08B5-935F-FB47-934D-C9AB3C8FBE06}" type="datetimeFigureOut">
              <a:rPr lang="en-US" smtClean="0"/>
              <a:t>8/5/20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8EA627D-0583-5644-B6BC-11DC23C49B96}" type="slidenum">
              <a:rPr lang="en-US" smtClean="0"/>
              <a:t>‹#›</a:t>
            </a:fld>
            <a:endParaRPr lang="en-US"/>
          </a:p>
        </p:txBody>
      </p:sp>
    </p:spTree>
    <p:extLst>
      <p:ext uri="{BB962C8B-B14F-4D97-AF65-F5344CB8AC3E}">
        <p14:creationId xmlns:p14="http://schemas.microsoft.com/office/powerpoint/2010/main" val="1215988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0C08B5-935F-FB47-934D-C9AB3C8FBE06}"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A627D-0583-5644-B6BC-11DC23C49B96}" type="slidenum">
              <a:rPr lang="en-US" smtClean="0"/>
              <a:t>‹#›</a:t>
            </a:fld>
            <a:endParaRPr lang="en-US"/>
          </a:p>
        </p:txBody>
      </p:sp>
    </p:spTree>
    <p:extLst>
      <p:ext uri="{BB962C8B-B14F-4D97-AF65-F5344CB8AC3E}">
        <p14:creationId xmlns:p14="http://schemas.microsoft.com/office/powerpoint/2010/main" val="166969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C0C08B5-935F-FB47-934D-C9AB3C8FBE06}" type="datetimeFigureOut">
              <a:rPr lang="en-US" smtClean="0"/>
              <a:t>8/5/20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8EA627D-0583-5644-B6BC-11DC23C49B9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3404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7generationgames.com/making_cam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7generationgames.com/rutabaga/making_camp_premium/"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outu.be/2HaOFcE_Kw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juliagroup.com/crossroads/"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7generationgames.com/7gen_db_reports/fish_lake/report_request.html" TargetMode="External"/><Relationship Id="rId2" Type="http://schemas.openxmlformats.org/officeDocument/2006/relationships/hyperlink" Target="https://www.7generationgames.com/7gen_db_reports/making_camp_premium/#/teacher"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www.7generationgames.com/7gen_db_reports/crossroads/#/" TargetMode="Externa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7generationgames.com/resources/spirit-lak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7generationgames.com/resources/making-camp-teacher-resources/making-camp-video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teacher.7generationgames.com/"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7generationgames.com/support/"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hyperlink" Target="mailto:support@7generationgames.com" TargetMode="External"/><Relationship Id="rId4" Type="http://schemas.openxmlformats.org/officeDocument/2006/relationships/hyperlink" Target="http://teacher.7generationgames.com/help-for-teacher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hyperlink" Target="http://www.7generationgames.com/play-demo/"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7generationgames.com/forgotten_trail/begin_level5.htm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www.7generationgames.com/forgotten_trail/level5_7.html" TargetMode="External"/><Relationship Id="rId4" Type="http://schemas.openxmlformats.org/officeDocument/2006/relationships/hyperlink" Target="http://www.7generationgames.com/forgotten_trail/level5_3.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7generationgames.com/resources/making-camp-teacher-resources/making-camp-video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mailto:annmaria@7generationgames.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Generation-Games-Logo 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634" y="3942960"/>
            <a:ext cx="3228320" cy="1143000"/>
          </a:xfrm>
          <a:prstGeom prst="rect">
            <a:avLst/>
          </a:prstGeom>
        </p:spPr>
      </p:pic>
      <p:sp>
        <p:nvSpPr>
          <p:cNvPr id="5" name="TextBox 4"/>
          <p:cNvSpPr txBox="1"/>
          <p:nvPr/>
        </p:nvSpPr>
        <p:spPr>
          <a:xfrm>
            <a:off x="6463634" y="5227054"/>
            <a:ext cx="3809999" cy="1200329"/>
          </a:xfrm>
          <a:prstGeom prst="rect">
            <a:avLst/>
          </a:prstGeom>
          <a:noFill/>
        </p:spPr>
        <p:txBody>
          <a:bodyPr wrap="square" rtlCol="0">
            <a:spAutoFit/>
          </a:bodyPr>
          <a:lstStyle/>
          <a:p>
            <a:r>
              <a:rPr lang="en-US" dirty="0"/>
              <a:t>www.7generationgames.com</a:t>
            </a:r>
          </a:p>
          <a:p>
            <a:r>
              <a:rPr lang="en-US" dirty="0"/>
              <a:t>@7GenGames  / @</a:t>
            </a:r>
            <a:r>
              <a:rPr lang="en-US" dirty="0" err="1"/>
              <a:t>annmariastat</a:t>
            </a:r>
            <a:endParaRPr lang="en-US" dirty="0"/>
          </a:p>
          <a:p>
            <a:r>
              <a:rPr lang="en-US" dirty="0"/>
              <a:t>annmaria@7generationgames.com</a:t>
            </a:r>
          </a:p>
          <a:p>
            <a:endParaRPr lang="en-US" dirty="0"/>
          </a:p>
        </p:txBody>
      </p:sp>
      <p:sp>
        <p:nvSpPr>
          <p:cNvPr id="6" name="Subtitle 2"/>
          <p:cNvSpPr>
            <a:spLocks noGrp="1"/>
          </p:cNvSpPr>
          <p:nvPr>
            <p:ph type="subTitle" idx="1"/>
          </p:nvPr>
        </p:nvSpPr>
        <p:spPr>
          <a:xfrm>
            <a:off x="1100051" y="4455620"/>
            <a:ext cx="10058400" cy="1143000"/>
          </a:xfrm>
        </p:spPr>
        <p:txBody>
          <a:bodyPr/>
          <a:lstStyle/>
          <a:p>
            <a:r>
              <a:rPr lang="en-US" dirty="0"/>
              <a:t>AnnMaria De Mars, Ph.D.</a:t>
            </a:r>
          </a:p>
          <a:p>
            <a:r>
              <a:rPr lang="en-US" dirty="0"/>
              <a:t>7 generation games</a:t>
            </a:r>
          </a:p>
        </p:txBody>
      </p:sp>
    </p:spTree>
    <p:extLst>
      <p:ext uri="{BB962C8B-B14F-4D97-AF65-F5344CB8AC3E}">
        <p14:creationId xmlns:p14="http://schemas.microsoft.com/office/powerpoint/2010/main" val="368948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8849-01A7-014B-80DC-3E7749843833}"/>
              </a:ext>
            </a:extLst>
          </p:cNvPr>
          <p:cNvSpPr>
            <a:spLocks noGrp="1"/>
          </p:cNvSpPr>
          <p:nvPr>
            <p:ph type="title"/>
          </p:nvPr>
        </p:nvSpPr>
        <p:spPr>
          <a:xfrm>
            <a:off x="1173892" y="367110"/>
            <a:ext cx="10124979" cy="2095418"/>
          </a:xfrm>
        </p:spPr>
        <p:txBody>
          <a:bodyPr>
            <a:normAutofit fontScale="90000"/>
          </a:bodyPr>
          <a:lstStyle/>
          <a:p>
            <a:r>
              <a:rPr lang="en-US" dirty="0"/>
              <a:t>Example from teacher with</a:t>
            </a:r>
          </a:p>
        </p:txBody>
      </p:sp>
      <p:sp>
        <p:nvSpPr>
          <p:cNvPr id="3" name="Text Placeholder 2">
            <a:extLst>
              <a:ext uri="{FF2B5EF4-FFF2-40B4-BE49-F238E27FC236}">
                <a16:creationId xmlns:a16="http://schemas.microsoft.com/office/drawing/2014/main" id="{A5BDA03A-F935-F148-8A42-0E4A9C2EF452}"/>
              </a:ext>
            </a:extLst>
          </p:cNvPr>
          <p:cNvSpPr>
            <a:spLocks noGrp="1"/>
          </p:cNvSpPr>
          <p:nvPr>
            <p:ph type="body" idx="1"/>
          </p:nvPr>
        </p:nvSpPr>
        <p:spPr>
          <a:xfrm>
            <a:off x="2416217" y="2495695"/>
            <a:ext cx="8999814" cy="2095419"/>
          </a:xfrm>
        </p:spPr>
        <p:txBody>
          <a:bodyPr>
            <a:normAutofit/>
          </a:bodyPr>
          <a:lstStyle/>
          <a:p>
            <a:pPr marL="342900" indent="-342900">
              <a:buFont typeface="Arial" panose="020B0604020202020204" pitchFamily="34" charset="0"/>
              <a:buChar char="•"/>
            </a:pPr>
            <a:r>
              <a:rPr lang="en-US" dirty="0"/>
              <a:t>17 years experience</a:t>
            </a:r>
          </a:p>
          <a:p>
            <a:pPr marL="342900" indent="-342900">
              <a:buFont typeface="Arial" panose="020B0604020202020204" pitchFamily="34" charset="0"/>
              <a:buChar char="•"/>
            </a:pPr>
            <a:r>
              <a:rPr lang="en-US" dirty="0"/>
              <a:t>B.S in Computer Science</a:t>
            </a:r>
          </a:p>
          <a:p>
            <a:pPr marL="342900" indent="-342900">
              <a:buFont typeface="Arial" panose="020B0604020202020204" pitchFamily="34" charset="0"/>
              <a:buChar char="•"/>
            </a:pPr>
            <a:r>
              <a:rPr lang="en-US" dirty="0"/>
              <a:t>Ph.D. in Education</a:t>
            </a:r>
          </a:p>
          <a:p>
            <a:endParaRPr lang="en-US" dirty="0"/>
          </a:p>
          <a:p>
            <a:endParaRPr lang="en-US" dirty="0"/>
          </a:p>
        </p:txBody>
      </p:sp>
    </p:spTree>
    <p:extLst>
      <p:ext uri="{BB962C8B-B14F-4D97-AF65-F5344CB8AC3E}">
        <p14:creationId xmlns:p14="http://schemas.microsoft.com/office/powerpoint/2010/main" val="1420318891"/>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8849-01A7-014B-80DC-3E7749843833}"/>
              </a:ext>
            </a:extLst>
          </p:cNvPr>
          <p:cNvSpPr>
            <a:spLocks noGrp="1"/>
          </p:cNvSpPr>
          <p:nvPr>
            <p:ph type="title"/>
          </p:nvPr>
        </p:nvSpPr>
        <p:spPr>
          <a:xfrm>
            <a:off x="593124" y="-510221"/>
            <a:ext cx="11302314" cy="2623226"/>
          </a:xfrm>
        </p:spPr>
        <p:txBody>
          <a:bodyPr>
            <a:normAutofit/>
          </a:bodyPr>
          <a:lstStyle/>
          <a:p>
            <a:r>
              <a:rPr lang="en-US" dirty="0"/>
              <a:t>Example from teacher who</a:t>
            </a:r>
          </a:p>
        </p:txBody>
      </p:sp>
      <p:sp>
        <p:nvSpPr>
          <p:cNvPr id="3" name="Text Placeholder 2">
            <a:extLst>
              <a:ext uri="{FF2B5EF4-FFF2-40B4-BE49-F238E27FC236}">
                <a16:creationId xmlns:a16="http://schemas.microsoft.com/office/drawing/2014/main" id="{A5BDA03A-F935-F148-8A42-0E4A9C2EF452}"/>
              </a:ext>
            </a:extLst>
          </p:cNvPr>
          <p:cNvSpPr>
            <a:spLocks noGrp="1"/>
          </p:cNvSpPr>
          <p:nvPr>
            <p:ph type="body" idx="1"/>
          </p:nvPr>
        </p:nvSpPr>
        <p:spPr>
          <a:xfrm>
            <a:off x="2193796" y="2269738"/>
            <a:ext cx="8999814" cy="2095419"/>
          </a:xfrm>
        </p:spPr>
        <p:txBody>
          <a:bodyPr>
            <a:normAutofit fontScale="92500" lnSpcReduction="10000"/>
          </a:bodyPr>
          <a:lstStyle/>
          <a:p>
            <a:pPr marL="342900" indent="-342900">
              <a:buFont typeface="Arial" panose="020B0604020202020204" pitchFamily="34" charset="0"/>
              <a:buChar char="•"/>
            </a:pPr>
            <a:r>
              <a:rPr lang="en-US" dirty="0"/>
              <a:t>Only has to do lesson plans for one class</a:t>
            </a:r>
          </a:p>
          <a:p>
            <a:pPr marL="342900" indent="-342900">
              <a:buFont typeface="Arial" panose="020B0604020202020204" pitchFamily="34" charset="0"/>
              <a:buChar char="•"/>
            </a:pPr>
            <a:r>
              <a:rPr lang="en-US" dirty="0"/>
              <a:t>No children at home, 10 minute </a:t>
            </a:r>
            <a:r>
              <a:rPr lang="en-US" u="sng" dirty="0"/>
              <a:t>walk </a:t>
            </a:r>
            <a:r>
              <a:rPr lang="en-US" dirty="0"/>
              <a:t> to school</a:t>
            </a:r>
          </a:p>
          <a:p>
            <a:pPr marL="342900" indent="-342900">
              <a:buFont typeface="Arial" panose="020B0604020202020204" pitchFamily="34" charset="0"/>
              <a:buChar char="•"/>
            </a:pPr>
            <a:r>
              <a:rPr lang="en-US" dirty="0"/>
              <a:t>After-school activity is math club</a:t>
            </a:r>
          </a:p>
          <a:p>
            <a:pPr marL="342900" indent="-342900">
              <a:buFont typeface="Arial" panose="020B0604020202020204" pitchFamily="34" charset="0"/>
              <a:buChar char="•"/>
            </a:pPr>
            <a:r>
              <a:rPr lang="en-US" dirty="0"/>
              <a:t>90% of district students take ACT and average score is in 30</a:t>
            </a:r>
            <a:r>
              <a:rPr lang="en-US" baseline="30000" dirty="0"/>
              <a:t>th</a:t>
            </a:r>
            <a:r>
              <a:rPr lang="en-US" dirty="0"/>
              <a:t> percentile</a:t>
            </a:r>
          </a:p>
          <a:p>
            <a:endParaRPr lang="en-US" dirty="0"/>
          </a:p>
          <a:p>
            <a:endParaRPr lang="en-US" dirty="0"/>
          </a:p>
        </p:txBody>
      </p:sp>
    </p:spTree>
    <p:extLst>
      <p:ext uri="{BB962C8B-B14F-4D97-AF65-F5344CB8AC3E}">
        <p14:creationId xmlns:p14="http://schemas.microsoft.com/office/powerpoint/2010/main" val="37940705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DC691-6F9C-F842-9437-787EDF1B9DC8}"/>
              </a:ext>
            </a:extLst>
          </p:cNvPr>
          <p:cNvSpPr>
            <a:spLocks noGrp="1"/>
          </p:cNvSpPr>
          <p:nvPr>
            <p:ph type="title"/>
          </p:nvPr>
        </p:nvSpPr>
        <p:spPr>
          <a:xfrm>
            <a:off x="2172795" y="5852825"/>
            <a:ext cx="8911687" cy="778589"/>
          </a:xfrm>
        </p:spPr>
        <p:txBody>
          <a:bodyPr anchor="b">
            <a:normAutofit/>
          </a:bodyPr>
          <a:lstStyle/>
          <a:p>
            <a:r>
              <a:rPr lang="en-US" sz="2800" dirty="0"/>
              <a:t>ONE WEEK OF MATH CLASS</a:t>
            </a:r>
          </a:p>
        </p:txBody>
      </p:sp>
      <p:sp>
        <p:nvSpPr>
          <p:cNvPr id="14" name="Rectangle 1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B4D"/>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33">
            <a:extLst>
              <a:ext uri="{FF2B5EF4-FFF2-40B4-BE49-F238E27FC236}">
                <a16:creationId xmlns:a16="http://schemas.microsoft.com/office/drawing/2014/main" id="{070928B1-3E69-44AC-A1EE-B4E4270A7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6917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Picture 4">
            <a:extLst>
              <a:ext uri="{FF2B5EF4-FFF2-40B4-BE49-F238E27FC236}">
                <a16:creationId xmlns:a16="http://schemas.microsoft.com/office/drawing/2014/main" id="{FC65F620-7B1B-7A48-8392-11A5E9FB118D}"/>
              </a:ext>
            </a:extLst>
          </p:cNvPr>
          <p:cNvPicPr>
            <a:picLocks noChangeAspect="1"/>
          </p:cNvPicPr>
          <p:nvPr/>
        </p:nvPicPr>
        <p:blipFill>
          <a:blip r:embed="rId2"/>
          <a:stretch>
            <a:fillRect/>
          </a:stretch>
        </p:blipFill>
        <p:spPr>
          <a:xfrm>
            <a:off x="1107518" y="-333669"/>
            <a:ext cx="8192530" cy="10602097"/>
          </a:xfrm>
          <a:prstGeom prst="rect">
            <a:avLst/>
          </a:prstGeom>
        </p:spPr>
      </p:pic>
      <p:sp>
        <p:nvSpPr>
          <p:cNvPr id="6" name="TextBox 5">
            <a:extLst>
              <a:ext uri="{FF2B5EF4-FFF2-40B4-BE49-F238E27FC236}">
                <a16:creationId xmlns:a16="http://schemas.microsoft.com/office/drawing/2014/main" id="{87047811-4120-D141-B225-9E397CB9BD5F}"/>
              </a:ext>
            </a:extLst>
          </p:cNvPr>
          <p:cNvSpPr txBox="1"/>
          <p:nvPr/>
        </p:nvSpPr>
        <p:spPr>
          <a:xfrm>
            <a:off x="8839800" y="2236573"/>
            <a:ext cx="3352200" cy="923330"/>
          </a:xfrm>
          <a:prstGeom prst="rect">
            <a:avLst/>
          </a:prstGeom>
          <a:noFill/>
        </p:spPr>
        <p:txBody>
          <a:bodyPr wrap="none" rtlCol="0">
            <a:spAutoFit/>
          </a:bodyPr>
          <a:lstStyle/>
          <a:p>
            <a:r>
              <a:rPr lang="en-US" dirty="0"/>
              <a:t>NOTE alternate lessons</a:t>
            </a:r>
          </a:p>
          <a:p>
            <a:r>
              <a:rPr lang="en-US" dirty="0"/>
              <a:t>for students without Internet </a:t>
            </a:r>
          </a:p>
          <a:p>
            <a:r>
              <a:rPr lang="en-US" dirty="0"/>
              <a:t>access </a:t>
            </a:r>
          </a:p>
        </p:txBody>
      </p:sp>
      <p:sp>
        <p:nvSpPr>
          <p:cNvPr id="3" name="Rectangle 2">
            <a:extLst>
              <a:ext uri="{FF2B5EF4-FFF2-40B4-BE49-F238E27FC236}">
                <a16:creationId xmlns:a16="http://schemas.microsoft.com/office/drawing/2014/main" id="{4ABB5AC4-D9D2-5445-8050-6C03BD163716}"/>
              </a:ext>
            </a:extLst>
          </p:cNvPr>
          <p:cNvSpPr/>
          <p:nvPr/>
        </p:nvSpPr>
        <p:spPr>
          <a:xfrm>
            <a:off x="4926330" y="400050"/>
            <a:ext cx="78867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95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DC691-6F9C-F842-9437-787EDF1B9DC8}"/>
              </a:ext>
            </a:extLst>
          </p:cNvPr>
          <p:cNvSpPr>
            <a:spLocks noGrp="1"/>
          </p:cNvSpPr>
          <p:nvPr>
            <p:ph type="title"/>
          </p:nvPr>
        </p:nvSpPr>
        <p:spPr>
          <a:xfrm>
            <a:off x="2172795" y="5852825"/>
            <a:ext cx="8911687" cy="778589"/>
          </a:xfrm>
        </p:spPr>
        <p:txBody>
          <a:bodyPr anchor="b">
            <a:normAutofit/>
          </a:bodyPr>
          <a:lstStyle/>
          <a:p>
            <a:r>
              <a:rPr lang="en-US" sz="2800" dirty="0"/>
              <a:t>ONE WEEK OF MATH CLASS</a:t>
            </a:r>
          </a:p>
        </p:txBody>
      </p:sp>
      <p:sp>
        <p:nvSpPr>
          <p:cNvPr id="14" name="Rectangle 1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B4D"/>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screenshot of a cell phone&#10;&#10;Description automatically generated">
            <a:extLst>
              <a:ext uri="{FF2B5EF4-FFF2-40B4-BE49-F238E27FC236}">
                <a16:creationId xmlns:a16="http://schemas.microsoft.com/office/drawing/2014/main" id="{A1FBC954-C759-214B-8A73-A434E0E3AE8F}"/>
              </a:ext>
            </a:extLst>
          </p:cNvPr>
          <p:cNvPicPr>
            <a:picLocks noChangeAspect="1"/>
          </p:cNvPicPr>
          <p:nvPr/>
        </p:nvPicPr>
        <p:blipFill>
          <a:blip r:embed="rId2"/>
          <a:stretch>
            <a:fillRect/>
          </a:stretch>
        </p:blipFill>
        <p:spPr>
          <a:xfrm>
            <a:off x="2580799" y="615880"/>
            <a:ext cx="8914348" cy="5014321"/>
          </a:xfrm>
          <a:prstGeom prst="rect">
            <a:avLst/>
          </a:prstGeom>
        </p:spPr>
      </p:pic>
      <p:sp>
        <p:nvSpPr>
          <p:cNvPr id="16" name="Freeform 33">
            <a:extLst>
              <a:ext uri="{FF2B5EF4-FFF2-40B4-BE49-F238E27FC236}">
                <a16:creationId xmlns:a16="http://schemas.microsoft.com/office/drawing/2014/main" id="{070928B1-3E69-44AC-A1EE-B4E4270A7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6917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8" name="TextBox 7">
            <a:extLst>
              <a:ext uri="{FF2B5EF4-FFF2-40B4-BE49-F238E27FC236}">
                <a16:creationId xmlns:a16="http://schemas.microsoft.com/office/drawing/2014/main" id="{C8006B0C-E28E-0642-9CC5-3C16EDF98692}"/>
              </a:ext>
            </a:extLst>
          </p:cNvPr>
          <p:cNvSpPr txBox="1"/>
          <p:nvPr/>
        </p:nvSpPr>
        <p:spPr>
          <a:xfrm>
            <a:off x="1019027" y="2780532"/>
            <a:ext cx="3446777" cy="1477328"/>
          </a:xfrm>
          <a:prstGeom prst="rect">
            <a:avLst/>
          </a:prstGeom>
          <a:noFill/>
        </p:spPr>
        <p:txBody>
          <a:bodyPr wrap="none" rtlCol="0">
            <a:spAutoFit/>
          </a:bodyPr>
          <a:lstStyle/>
          <a:p>
            <a:r>
              <a:rPr lang="en-US" dirty="0"/>
              <a:t>Note: There are 3 Google </a:t>
            </a:r>
          </a:p>
          <a:p>
            <a:r>
              <a:rPr lang="en-US" dirty="0"/>
              <a:t>Meet sessions each week, </a:t>
            </a:r>
          </a:p>
          <a:p>
            <a:r>
              <a:rPr lang="en-US" dirty="0"/>
              <a:t>recorded for students who</a:t>
            </a:r>
          </a:p>
          <a:p>
            <a:r>
              <a:rPr lang="en-US" dirty="0"/>
              <a:t>cannot attend, plus assigned</a:t>
            </a:r>
          </a:p>
          <a:p>
            <a:r>
              <a:rPr lang="en-US" dirty="0"/>
              <a:t>videos </a:t>
            </a:r>
          </a:p>
        </p:txBody>
      </p:sp>
      <p:sp>
        <p:nvSpPr>
          <p:cNvPr id="3" name="Rectangle 2">
            <a:extLst>
              <a:ext uri="{FF2B5EF4-FFF2-40B4-BE49-F238E27FC236}">
                <a16:creationId xmlns:a16="http://schemas.microsoft.com/office/drawing/2014/main" id="{7945AE96-A82F-404D-88B9-B4553DBFDA45}"/>
              </a:ext>
            </a:extLst>
          </p:cNvPr>
          <p:cNvSpPr/>
          <p:nvPr/>
        </p:nvSpPr>
        <p:spPr>
          <a:xfrm>
            <a:off x="5680710" y="1108710"/>
            <a:ext cx="651510" cy="13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13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DC691-6F9C-F842-9437-787EDF1B9DC8}"/>
              </a:ext>
            </a:extLst>
          </p:cNvPr>
          <p:cNvSpPr>
            <a:spLocks noGrp="1"/>
          </p:cNvSpPr>
          <p:nvPr>
            <p:ph type="title"/>
          </p:nvPr>
        </p:nvSpPr>
        <p:spPr>
          <a:xfrm>
            <a:off x="2172795" y="5852825"/>
            <a:ext cx="8911687" cy="778589"/>
          </a:xfrm>
        </p:spPr>
        <p:txBody>
          <a:bodyPr anchor="b">
            <a:normAutofit/>
          </a:bodyPr>
          <a:lstStyle/>
          <a:p>
            <a:r>
              <a:rPr lang="en-US" sz="2800" dirty="0"/>
              <a:t>ONE WEEK OF MATH CLASS</a:t>
            </a:r>
          </a:p>
        </p:txBody>
      </p:sp>
      <p:sp>
        <p:nvSpPr>
          <p:cNvPr id="14" name="Rectangle 1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B4D"/>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33">
            <a:extLst>
              <a:ext uri="{FF2B5EF4-FFF2-40B4-BE49-F238E27FC236}">
                <a16:creationId xmlns:a16="http://schemas.microsoft.com/office/drawing/2014/main" id="{070928B1-3E69-44AC-A1EE-B4E4270A7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6917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Picture 3" descr="A screenshot of a cell phone&#10;&#10;Description automatically generated">
            <a:extLst>
              <a:ext uri="{FF2B5EF4-FFF2-40B4-BE49-F238E27FC236}">
                <a16:creationId xmlns:a16="http://schemas.microsoft.com/office/drawing/2014/main" id="{7A27C6F8-0B19-2249-AC62-F75752807D98}"/>
              </a:ext>
            </a:extLst>
          </p:cNvPr>
          <p:cNvPicPr>
            <a:picLocks noChangeAspect="1"/>
          </p:cNvPicPr>
          <p:nvPr/>
        </p:nvPicPr>
        <p:blipFill>
          <a:blip r:embed="rId2"/>
          <a:stretch>
            <a:fillRect/>
          </a:stretch>
        </p:blipFill>
        <p:spPr>
          <a:xfrm>
            <a:off x="1507524" y="129899"/>
            <a:ext cx="9811265" cy="5518837"/>
          </a:xfrm>
          <a:prstGeom prst="rect">
            <a:avLst/>
          </a:prstGeom>
        </p:spPr>
      </p:pic>
      <p:sp>
        <p:nvSpPr>
          <p:cNvPr id="3" name="TextBox 2">
            <a:extLst>
              <a:ext uri="{FF2B5EF4-FFF2-40B4-BE49-F238E27FC236}">
                <a16:creationId xmlns:a16="http://schemas.microsoft.com/office/drawing/2014/main" id="{1EC35CF8-94AA-C84F-97F0-C475D40ED3BC}"/>
              </a:ext>
            </a:extLst>
          </p:cNvPr>
          <p:cNvSpPr txBox="1"/>
          <p:nvPr/>
        </p:nvSpPr>
        <p:spPr>
          <a:xfrm>
            <a:off x="1215718" y="1710239"/>
            <a:ext cx="1744652" cy="1477328"/>
          </a:xfrm>
          <a:prstGeom prst="rect">
            <a:avLst/>
          </a:prstGeom>
          <a:noFill/>
        </p:spPr>
        <p:txBody>
          <a:bodyPr wrap="square" rtlCol="0">
            <a:spAutoFit/>
          </a:bodyPr>
          <a:lstStyle/>
          <a:p>
            <a:r>
              <a:rPr lang="en-US" dirty="0"/>
              <a:t>Lesson from textbook and practice problems online </a:t>
            </a:r>
          </a:p>
        </p:txBody>
      </p:sp>
      <p:sp>
        <p:nvSpPr>
          <p:cNvPr id="5" name="Rectangle 4">
            <a:extLst>
              <a:ext uri="{FF2B5EF4-FFF2-40B4-BE49-F238E27FC236}">
                <a16:creationId xmlns:a16="http://schemas.microsoft.com/office/drawing/2014/main" id="{EA7D1423-6405-6E46-B58B-E4C8CF72BE1D}"/>
              </a:ext>
            </a:extLst>
          </p:cNvPr>
          <p:cNvSpPr/>
          <p:nvPr/>
        </p:nvSpPr>
        <p:spPr>
          <a:xfrm>
            <a:off x="4869180" y="617220"/>
            <a:ext cx="81153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647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DC691-6F9C-F842-9437-787EDF1B9DC8}"/>
              </a:ext>
            </a:extLst>
          </p:cNvPr>
          <p:cNvSpPr>
            <a:spLocks noGrp="1"/>
          </p:cNvSpPr>
          <p:nvPr>
            <p:ph type="title"/>
          </p:nvPr>
        </p:nvSpPr>
        <p:spPr>
          <a:xfrm>
            <a:off x="2172795" y="5852825"/>
            <a:ext cx="8911687" cy="778589"/>
          </a:xfrm>
        </p:spPr>
        <p:txBody>
          <a:bodyPr anchor="b">
            <a:normAutofit/>
          </a:bodyPr>
          <a:lstStyle/>
          <a:p>
            <a:r>
              <a:rPr lang="en-US" sz="2800" dirty="0"/>
              <a:t>ONE WEEK OF MATH CLASS</a:t>
            </a:r>
          </a:p>
        </p:txBody>
      </p:sp>
      <p:sp>
        <p:nvSpPr>
          <p:cNvPr id="14" name="Rectangle 1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B4D"/>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33">
            <a:extLst>
              <a:ext uri="{FF2B5EF4-FFF2-40B4-BE49-F238E27FC236}">
                <a16:creationId xmlns:a16="http://schemas.microsoft.com/office/drawing/2014/main" id="{070928B1-3E69-44AC-A1EE-B4E4270A7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6917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Picture 3" descr="A screenshot of a cell phone&#10;&#10;Description automatically generated">
            <a:extLst>
              <a:ext uri="{FF2B5EF4-FFF2-40B4-BE49-F238E27FC236}">
                <a16:creationId xmlns:a16="http://schemas.microsoft.com/office/drawing/2014/main" id="{D633C0FC-FCE1-B54A-BD9F-7D816724B382}"/>
              </a:ext>
            </a:extLst>
          </p:cNvPr>
          <p:cNvPicPr>
            <a:picLocks noChangeAspect="1"/>
          </p:cNvPicPr>
          <p:nvPr/>
        </p:nvPicPr>
        <p:blipFill>
          <a:blip r:embed="rId2"/>
          <a:stretch>
            <a:fillRect/>
          </a:stretch>
        </p:blipFill>
        <p:spPr>
          <a:xfrm>
            <a:off x="2172795" y="-114300"/>
            <a:ext cx="12192000" cy="6858000"/>
          </a:xfrm>
          <a:prstGeom prst="rect">
            <a:avLst/>
          </a:prstGeom>
        </p:spPr>
      </p:pic>
      <p:sp>
        <p:nvSpPr>
          <p:cNvPr id="6" name="TextBox 5">
            <a:extLst>
              <a:ext uri="{FF2B5EF4-FFF2-40B4-BE49-F238E27FC236}">
                <a16:creationId xmlns:a16="http://schemas.microsoft.com/office/drawing/2014/main" id="{F10A7B46-9971-9846-8FB5-5AE7AF65E1B1}"/>
              </a:ext>
            </a:extLst>
          </p:cNvPr>
          <p:cNvSpPr txBox="1"/>
          <p:nvPr/>
        </p:nvSpPr>
        <p:spPr>
          <a:xfrm>
            <a:off x="4880113" y="3528391"/>
            <a:ext cx="3842719" cy="369332"/>
          </a:xfrm>
          <a:prstGeom prst="rect">
            <a:avLst/>
          </a:prstGeom>
          <a:noFill/>
        </p:spPr>
        <p:txBody>
          <a:bodyPr wrap="none" rtlCol="0">
            <a:spAutoFit/>
          </a:bodyPr>
          <a:lstStyle/>
          <a:p>
            <a:r>
              <a:rPr lang="en-US" dirty="0">
                <a:solidFill>
                  <a:srgbClr val="FF0000"/>
                </a:solidFill>
              </a:rPr>
              <a:t>One of seven problems assigned</a:t>
            </a:r>
          </a:p>
        </p:txBody>
      </p:sp>
      <p:sp>
        <p:nvSpPr>
          <p:cNvPr id="3" name="Rectangle 2">
            <a:extLst>
              <a:ext uri="{FF2B5EF4-FFF2-40B4-BE49-F238E27FC236}">
                <a16:creationId xmlns:a16="http://schemas.microsoft.com/office/drawing/2014/main" id="{60B1C6F5-5B6D-2647-B9EC-A955D4071DE0}"/>
              </a:ext>
            </a:extLst>
          </p:cNvPr>
          <p:cNvSpPr/>
          <p:nvPr/>
        </p:nvSpPr>
        <p:spPr>
          <a:xfrm>
            <a:off x="1040130" y="0"/>
            <a:ext cx="704522"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421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8DC691-6F9C-F842-9437-787EDF1B9DC8}"/>
              </a:ext>
            </a:extLst>
          </p:cNvPr>
          <p:cNvSpPr>
            <a:spLocks noGrp="1"/>
          </p:cNvSpPr>
          <p:nvPr>
            <p:ph type="title"/>
          </p:nvPr>
        </p:nvSpPr>
        <p:spPr>
          <a:xfrm>
            <a:off x="2172795" y="5852825"/>
            <a:ext cx="8911687" cy="778589"/>
          </a:xfrm>
        </p:spPr>
        <p:txBody>
          <a:bodyPr anchor="b">
            <a:normAutofit/>
          </a:bodyPr>
          <a:lstStyle/>
          <a:p>
            <a:r>
              <a:rPr lang="en-US" sz="2800" dirty="0"/>
              <a:t>ONE WEEK OF MATH CLASS</a:t>
            </a:r>
          </a:p>
        </p:txBody>
      </p:sp>
      <p:sp>
        <p:nvSpPr>
          <p:cNvPr id="14" name="Rectangle 1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5B4D"/>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33">
            <a:extLst>
              <a:ext uri="{FF2B5EF4-FFF2-40B4-BE49-F238E27FC236}">
                <a16:creationId xmlns:a16="http://schemas.microsoft.com/office/drawing/2014/main" id="{070928B1-3E69-44AC-A1EE-B4E4270A7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6917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TextBox 5">
            <a:extLst>
              <a:ext uri="{FF2B5EF4-FFF2-40B4-BE49-F238E27FC236}">
                <a16:creationId xmlns:a16="http://schemas.microsoft.com/office/drawing/2014/main" id="{87047811-4120-D141-B225-9E397CB9BD5F}"/>
              </a:ext>
            </a:extLst>
          </p:cNvPr>
          <p:cNvSpPr txBox="1"/>
          <p:nvPr/>
        </p:nvSpPr>
        <p:spPr>
          <a:xfrm>
            <a:off x="8440625" y="2248930"/>
            <a:ext cx="3482043" cy="369332"/>
          </a:xfrm>
          <a:prstGeom prst="rect">
            <a:avLst/>
          </a:prstGeom>
          <a:noFill/>
        </p:spPr>
        <p:txBody>
          <a:bodyPr wrap="none" rtlCol="0">
            <a:spAutoFit/>
          </a:bodyPr>
          <a:lstStyle/>
          <a:p>
            <a:r>
              <a:rPr lang="en-US" dirty="0"/>
              <a:t>Answers to homework posted</a:t>
            </a:r>
          </a:p>
        </p:txBody>
      </p:sp>
      <p:pic>
        <p:nvPicPr>
          <p:cNvPr id="4" name="Picture 3">
            <a:extLst>
              <a:ext uri="{FF2B5EF4-FFF2-40B4-BE49-F238E27FC236}">
                <a16:creationId xmlns:a16="http://schemas.microsoft.com/office/drawing/2014/main" id="{55BE7C4E-5D35-B543-8857-2618FDB71F4A}"/>
              </a:ext>
            </a:extLst>
          </p:cNvPr>
          <p:cNvPicPr>
            <a:picLocks noChangeAspect="1"/>
          </p:cNvPicPr>
          <p:nvPr/>
        </p:nvPicPr>
        <p:blipFill>
          <a:blip r:embed="rId2"/>
          <a:stretch>
            <a:fillRect/>
          </a:stretch>
        </p:blipFill>
        <p:spPr>
          <a:xfrm>
            <a:off x="2596842" y="0"/>
            <a:ext cx="5619423" cy="7272194"/>
          </a:xfrm>
          <a:prstGeom prst="rect">
            <a:avLst/>
          </a:prstGeom>
        </p:spPr>
      </p:pic>
    </p:spTree>
    <p:extLst>
      <p:ext uri="{BB962C8B-B14F-4D97-AF65-F5344CB8AC3E}">
        <p14:creationId xmlns:p14="http://schemas.microsoft.com/office/powerpoint/2010/main" val="2875758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0" name="Group 52">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4"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5"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6"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7"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8"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9"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0"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2"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3"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4"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5"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1" name="Group 66">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8"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9"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0"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1"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2"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3"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4"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5"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6"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7"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8"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9"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80">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4" name="Rectangle 84">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5" name="Rectangle 86">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Rectangle 88">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516236"/>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78A5C9B-15E0-2944-A47B-2A466C007921}"/>
              </a:ext>
            </a:extLst>
          </p:cNvPr>
          <p:cNvSpPr>
            <a:spLocks noGrp="1"/>
          </p:cNvSpPr>
          <p:nvPr>
            <p:ph type="title"/>
          </p:nvPr>
        </p:nvSpPr>
        <p:spPr>
          <a:xfrm>
            <a:off x="540279" y="1795849"/>
            <a:ext cx="3778870" cy="3114818"/>
          </a:xfrm>
        </p:spPr>
        <p:txBody>
          <a:bodyPr vert="horz" lIns="91440" tIns="45720" rIns="91440" bIns="45720" rtlCol="0" anchor="b">
            <a:normAutofit/>
          </a:bodyPr>
          <a:lstStyle/>
          <a:p>
            <a:r>
              <a:rPr lang="en-US" sz="4000" dirty="0">
                <a:solidFill>
                  <a:srgbClr val="FEFFFF"/>
                </a:solidFill>
              </a:rPr>
              <a:t>Problem 1 : Participation</a:t>
            </a:r>
          </a:p>
        </p:txBody>
      </p:sp>
      <p:sp>
        <p:nvSpPr>
          <p:cNvPr id="3" name="Text Placeholder 2">
            <a:extLst>
              <a:ext uri="{FF2B5EF4-FFF2-40B4-BE49-F238E27FC236}">
                <a16:creationId xmlns:a16="http://schemas.microsoft.com/office/drawing/2014/main" id="{B2C05D40-E181-344C-97EC-43678D433780}"/>
              </a:ext>
            </a:extLst>
          </p:cNvPr>
          <p:cNvSpPr>
            <a:spLocks noGrp="1"/>
          </p:cNvSpPr>
          <p:nvPr>
            <p:ph sz="half" idx="1"/>
          </p:nvPr>
        </p:nvSpPr>
        <p:spPr>
          <a:xfrm>
            <a:off x="205244" y="5189399"/>
            <a:ext cx="4332465" cy="951873"/>
          </a:xfrm>
        </p:spPr>
        <p:txBody>
          <a:bodyPr vert="horz" lIns="91440" tIns="45720" rIns="91440" bIns="45720" rtlCol="0" anchor="t">
            <a:normAutofit/>
          </a:bodyPr>
          <a:lstStyle/>
          <a:p>
            <a:pPr marL="0" indent="0">
              <a:buNone/>
            </a:pPr>
            <a:r>
              <a:rPr lang="en-US" sz="2400" dirty="0">
                <a:solidFill>
                  <a:srgbClr val="FEFFFF"/>
                </a:solidFill>
              </a:rPr>
              <a:t>Students didn’t do the work</a:t>
            </a:r>
          </a:p>
        </p:txBody>
      </p:sp>
      <p:pic>
        <p:nvPicPr>
          <p:cNvPr id="9" name="Picture 8" descr="A baby lying on a bed&#10;&#10;Description automatically generated">
            <a:extLst>
              <a:ext uri="{FF2B5EF4-FFF2-40B4-BE49-F238E27FC236}">
                <a16:creationId xmlns:a16="http://schemas.microsoft.com/office/drawing/2014/main" id="{414B7F47-0BE9-3344-944A-0653044DCD54}"/>
              </a:ext>
            </a:extLst>
          </p:cNvPr>
          <p:cNvPicPr>
            <a:picLocks noChangeAspect="1"/>
          </p:cNvPicPr>
          <p:nvPr/>
        </p:nvPicPr>
        <p:blipFill rotWithShape="1">
          <a:blip r:embed="rId3"/>
          <a:srcRect t="10647" r="-1" b="21248"/>
          <a:stretch/>
        </p:blipFill>
        <p:spPr>
          <a:xfrm>
            <a:off x="4639732" y="10"/>
            <a:ext cx="7552267" cy="6857990"/>
          </a:xfrm>
          <a:prstGeom prst="rect">
            <a:avLst/>
          </a:prstGeom>
        </p:spPr>
      </p:pic>
    </p:spTree>
    <p:extLst>
      <p:ext uri="{BB962C8B-B14F-4D97-AF65-F5344CB8AC3E}">
        <p14:creationId xmlns:p14="http://schemas.microsoft.com/office/powerpoint/2010/main" val="186958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5C9B-15E0-2944-A47B-2A466C007921}"/>
              </a:ext>
            </a:extLst>
          </p:cNvPr>
          <p:cNvSpPr>
            <a:spLocks noGrp="1"/>
          </p:cNvSpPr>
          <p:nvPr>
            <p:ph type="title"/>
          </p:nvPr>
        </p:nvSpPr>
        <p:spPr>
          <a:xfrm>
            <a:off x="1066800" y="-439654"/>
            <a:ext cx="10058400" cy="3566160"/>
          </a:xfrm>
        </p:spPr>
        <p:txBody>
          <a:bodyPr/>
          <a:lstStyle/>
          <a:p>
            <a:r>
              <a:rPr lang="en-US" dirty="0"/>
              <a:t>Problem 2:</a:t>
            </a:r>
          </a:p>
        </p:txBody>
      </p:sp>
      <p:sp>
        <p:nvSpPr>
          <p:cNvPr id="3" name="Text Placeholder 2">
            <a:extLst>
              <a:ext uri="{FF2B5EF4-FFF2-40B4-BE49-F238E27FC236}">
                <a16:creationId xmlns:a16="http://schemas.microsoft.com/office/drawing/2014/main" id="{B2C05D40-E181-344C-97EC-43678D433780}"/>
              </a:ext>
            </a:extLst>
          </p:cNvPr>
          <p:cNvSpPr>
            <a:spLocks noGrp="1"/>
          </p:cNvSpPr>
          <p:nvPr>
            <p:ph type="body" idx="1"/>
          </p:nvPr>
        </p:nvSpPr>
        <p:spPr>
          <a:xfrm>
            <a:off x="2589212" y="3530128"/>
            <a:ext cx="8915399" cy="1590511"/>
          </a:xfrm>
        </p:spPr>
        <p:txBody>
          <a:bodyPr>
            <a:normAutofit/>
          </a:bodyPr>
          <a:lstStyle/>
          <a:p>
            <a:r>
              <a:rPr lang="en-US" sz="2800" dirty="0"/>
              <a:t>Students used </a:t>
            </a:r>
            <a:r>
              <a:rPr lang="en-US" sz="2800" dirty="0" err="1"/>
              <a:t>PhotoMath</a:t>
            </a:r>
            <a:r>
              <a:rPr lang="en-US" sz="2800" dirty="0"/>
              <a:t> and </a:t>
            </a:r>
            <a:r>
              <a:rPr lang="en-US" sz="2800" dirty="0" err="1"/>
              <a:t>MathWay</a:t>
            </a:r>
            <a:r>
              <a:rPr lang="en-US" sz="2800" dirty="0"/>
              <a:t> to cheat</a:t>
            </a:r>
          </a:p>
        </p:txBody>
      </p:sp>
    </p:spTree>
    <p:extLst>
      <p:ext uri="{BB962C8B-B14F-4D97-AF65-F5344CB8AC3E}">
        <p14:creationId xmlns:p14="http://schemas.microsoft.com/office/powerpoint/2010/main" val="2340408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5C9B-15E0-2944-A47B-2A466C007921}"/>
              </a:ext>
            </a:extLst>
          </p:cNvPr>
          <p:cNvSpPr>
            <a:spLocks noGrp="1"/>
          </p:cNvSpPr>
          <p:nvPr>
            <p:ph type="title"/>
          </p:nvPr>
        </p:nvSpPr>
        <p:spPr>
          <a:xfrm>
            <a:off x="840260" y="741405"/>
            <a:ext cx="10136659" cy="1717836"/>
          </a:xfrm>
        </p:spPr>
        <p:txBody>
          <a:bodyPr/>
          <a:lstStyle/>
          <a:p>
            <a:r>
              <a:rPr lang="en-US" dirty="0"/>
              <a:t>Problem 3:</a:t>
            </a:r>
          </a:p>
        </p:txBody>
      </p:sp>
      <p:sp>
        <p:nvSpPr>
          <p:cNvPr id="3" name="Text Placeholder 2">
            <a:extLst>
              <a:ext uri="{FF2B5EF4-FFF2-40B4-BE49-F238E27FC236}">
                <a16:creationId xmlns:a16="http://schemas.microsoft.com/office/drawing/2014/main" id="{B2C05D40-E181-344C-97EC-43678D433780}"/>
              </a:ext>
            </a:extLst>
          </p:cNvPr>
          <p:cNvSpPr>
            <a:spLocks noGrp="1"/>
          </p:cNvSpPr>
          <p:nvPr>
            <p:ph type="body" idx="1"/>
          </p:nvPr>
        </p:nvSpPr>
        <p:spPr>
          <a:xfrm>
            <a:off x="1538888" y="3015295"/>
            <a:ext cx="8915399" cy="1590511"/>
          </a:xfrm>
        </p:spPr>
        <p:txBody>
          <a:bodyPr>
            <a:normAutofit/>
          </a:bodyPr>
          <a:lstStyle/>
          <a:p>
            <a:r>
              <a:rPr lang="en-US" sz="2400" dirty="0"/>
              <a:t>How to enable this level of detail from teachers with less experience, more classes to prepare and competing responsibilities AND include students’ language and culture</a:t>
            </a:r>
          </a:p>
        </p:txBody>
      </p:sp>
    </p:spTree>
    <p:extLst>
      <p:ext uri="{BB962C8B-B14F-4D97-AF65-F5344CB8AC3E}">
        <p14:creationId xmlns:p14="http://schemas.microsoft.com/office/powerpoint/2010/main" val="1394141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ntro.mp4" descr="intro.mp4">
            <a:hlinkClick r:id="" action="ppaction://media"/>
            <a:extLst>
              <a:ext uri="{FF2B5EF4-FFF2-40B4-BE49-F238E27FC236}">
                <a16:creationId xmlns:a16="http://schemas.microsoft.com/office/drawing/2014/main" id="{C555667C-1488-2549-B2DF-C6565F55D3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2244" y="905933"/>
            <a:ext cx="8959515" cy="5039728"/>
          </a:xfrm>
          <a:prstGeom prst="rect">
            <a:avLst/>
          </a:prstGeom>
        </p:spPr>
      </p:pic>
    </p:spTree>
    <p:extLst>
      <p:ext uri="{BB962C8B-B14F-4D97-AF65-F5344CB8AC3E}">
        <p14:creationId xmlns:p14="http://schemas.microsoft.com/office/powerpoint/2010/main" val="42535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59893" y="3101093"/>
            <a:ext cx="2454052" cy="3029344"/>
          </a:xfrm>
        </p:spPr>
        <p:txBody>
          <a:bodyPr>
            <a:normAutofit/>
          </a:bodyPr>
          <a:lstStyle/>
          <a:p>
            <a:r>
              <a:rPr lang="en-US" sz="3200">
                <a:solidFill>
                  <a:schemeClr val="bg1"/>
                </a:solidFill>
              </a:rPr>
              <a:t>Solutions</a:t>
            </a: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5B0ADC4-821D-4327-94B2-D9E5D948086F}"/>
              </a:ext>
            </a:extLst>
          </p:cNvPr>
          <p:cNvGraphicFramePr>
            <a:graphicFrameLocks noGrp="1"/>
          </p:cNvGraphicFramePr>
          <p:nvPr>
            <p:ph idx="1"/>
            <p:extLst>
              <p:ext uri="{D42A27DB-BD31-4B8C-83A1-F6EECF244321}">
                <p14:modId xmlns:p14="http://schemas.microsoft.com/office/powerpoint/2010/main" val="536529646"/>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092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4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1" name="Rectangle 6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65" name="Rectangle 64">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2EFEB8EC-A629-0E4D-AC1D-3CB70B85271B}"/>
              </a:ext>
            </a:extLst>
          </p:cNvPr>
          <p:cNvSpPr txBox="1"/>
          <p:nvPr/>
        </p:nvSpPr>
        <p:spPr>
          <a:xfrm>
            <a:off x="283531" y="967417"/>
            <a:ext cx="4035618" cy="39490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solidFill>
                  <a:srgbClr val="FEFFFF"/>
                </a:solidFill>
                <a:latin typeface="+mj-lt"/>
                <a:ea typeface="+mj-ea"/>
                <a:cs typeface="+mj-cs"/>
              </a:rPr>
              <a:t>How can GAMES solve all these problems?</a:t>
            </a:r>
          </a:p>
        </p:txBody>
      </p:sp>
      <p:sp>
        <p:nvSpPr>
          <p:cNvPr id="69"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descr="A picture containing room&#10;&#10;Description automatically generated">
            <a:extLst>
              <a:ext uri="{FF2B5EF4-FFF2-40B4-BE49-F238E27FC236}">
                <a16:creationId xmlns:a16="http://schemas.microsoft.com/office/drawing/2014/main" id="{C25F86BB-402A-3F42-ADB7-3BB22FDDE311}"/>
              </a:ext>
            </a:extLst>
          </p:cNvPr>
          <p:cNvPicPr>
            <a:picLocks noChangeAspect="1"/>
          </p:cNvPicPr>
          <p:nvPr/>
        </p:nvPicPr>
        <p:blipFill>
          <a:blip r:embed="rId2"/>
          <a:stretch>
            <a:fillRect/>
          </a:stretch>
        </p:blipFill>
        <p:spPr>
          <a:xfrm>
            <a:off x="5750311" y="967417"/>
            <a:ext cx="5315868" cy="4930468"/>
          </a:xfrm>
          <a:prstGeom prst="rect">
            <a:avLst/>
          </a:prstGeom>
        </p:spPr>
      </p:pic>
    </p:spTree>
    <p:extLst>
      <p:ext uri="{BB962C8B-B14F-4D97-AF65-F5344CB8AC3E}">
        <p14:creationId xmlns:p14="http://schemas.microsoft.com/office/powerpoint/2010/main" val="3596023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5381F-BF6D-C549-BFBF-19A319D1EC7F}"/>
              </a:ext>
            </a:extLst>
          </p:cNvPr>
          <p:cNvSpPr>
            <a:spLocks noGrp="1"/>
          </p:cNvSpPr>
          <p:nvPr>
            <p:ph type="title"/>
          </p:nvPr>
        </p:nvSpPr>
        <p:spPr>
          <a:xfrm>
            <a:off x="2111012" y="5683595"/>
            <a:ext cx="8911687" cy="778589"/>
          </a:xfrm>
        </p:spPr>
        <p:txBody>
          <a:bodyPr anchor="b">
            <a:normAutofit fontScale="90000"/>
          </a:bodyPr>
          <a:lstStyle/>
          <a:p>
            <a:r>
              <a:rPr lang="en-US" sz="2800" dirty="0"/>
              <a:t>Let’s look at some examples</a:t>
            </a:r>
            <a:br>
              <a:rPr lang="en-US" sz="2800" dirty="0"/>
            </a:br>
            <a:r>
              <a:rPr lang="en-US" sz="2800" dirty="0">
                <a:hlinkClick r:id="rId3"/>
              </a:rPr>
              <a:t>https://www.7generationgames.com/making_camp/</a:t>
            </a:r>
            <a:br>
              <a:rPr lang="en-US" sz="2800" dirty="0"/>
            </a:br>
            <a:endParaRPr lang="en-US" sz="2800" dirty="0"/>
          </a:p>
        </p:txBody>
      </p:sp>
      <p:sp>
        <p:nvSpPr>
          <p:cNvPr id="14" name="Rectangle 1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18348"/>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filled, bus, street, many&#10;&#10;Description automatically generated">
            <a:extLst>
              <a:ext uri="{FF2B5EF4-FFF2-40B4-BE49-F238E27FC236}">
                <a16:creationId xmlns:a16="http://schemas.microsoft.com/office/drawing/2014/main" id="{391102B7-3AEF-2D47-A157-CEACB986014D}"/>
              </a:ext>
            </a:extLst>
          </p:cNvPr>
          <p:cNvPicPr>
            <a:picLocks noChangeAspect="1"/>
          </p:cNvPicPr>
          <p:nvPr/>
        </p:nvPicPr>
        <p:blipFill>
          <a:blip r:embed="rId4"/>
          <a:stretch>
            <a:fillRect/>
          </a:stretch>
        </p:blipFill>
        <p:spPr>
          <a:xfrm>
            <a:off x="2580798" y="615880"/>
            <a:ext cx="7279893" cy="4841130"/>
          </a:xfrm>
          <a:prstGeom prst="rect">
            <a:avLst/>
          </a:prstGeom>
        </p:spPr>
      </p:pic>
    </p:spTree>
    <p:extLst>
      <p:ext uri="{BB962C8B-B14F-4D97-AF65-F5344CB8AC3E}">
        <p14:creationId xmlns:p14="http://schemas.microsoft.com/office/powerpoint/2010/main" val="334027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D6AE-B5C7-4C4E-9750-3730B8622F16}"/>
              </a:ext>
            </a:extLst>
          </p:cNvPr>
          <p:cNvSpPr>
            <a:spLocks noGrp="1"/>
          </p:cNvSpPr>
          <p:nvPr>
            <p:ph type="title"/>
          </p:nvPr>
        </p:nvSpPr>
        <p:spPr/>
        <p:txBody>
          <a:bodyPr/>
          <a:lstStyle/>
          <a:p>
            <a:r>
              <a:rPr lang="en-US" dirty="0"/>
              <a:t>Advantages of games</a:t>
            </a:r>
          </a:p>
        </p:txBody>
      </p:sp>
      <p:sp>
        <p:nvSpPr>
          <p:cNvPr id="4" name="Content Placeholder 3">
            <a:extLst>
              <a:ext uri="{FF2B5EF4-FFF2-40B4-BE49-F238E27FC236}">
                <a16:creationId xmlns:a16="http://schemas.microsoft.com/office/drawing/2014/main" id="{CA95D74C-E3EC-564D-94EF-0EA5E57465CF}"/>
              </a:ext>
            </a:extLst>
          </p:cNvPr>
          <p:cNvSpPr>
            <a:spLocks noGrp="1"/>
          </p:cNvSpPr>
          <p:nvPr>
            <p:ph idx="1"/>
          </p:nvPr>
        </p:nvSpPr>
        <p:spPr/>
        <p:txBody>
          <a:bodyPr>
            <a:normAutofit/>
          </a:bodyPr>
          <a:lstStyle/>
          <a:p>
            <a:pPr>
              <a:buFont typeface="Courier New" panose="02070309020205020404" pitchFamily="49" charset="0"/>
              <a:buChar char="o"/>
            </a:pPr>
            <a:r>
              <a:rPr lang="en-US" sz="2800" dirty="0"/>
              <a:t>Reduce cheating</a:t>
            </a:r>
          </a:p>
          <a:p>
            <a:pPr>
              <a:buFont typeface="Courier New" panose="02070309020205020404" pitchFamily="49" charset="0"/>
              <a:buChar char="o"/>
            </a:pPr>
            <a:r>
              <a:rPr lang="en-US" sz="2800" dirty="0"/>
              <a:t>Increase participation</a:t>
            </a:r>
          </a:p>
          <a:p>
            <a:pPr>
              <a:buFont typeface="Courier New" panose="02070309020205020404" pitchFamily="49" charset="0"/>
              <a:buChar char="o"/>
            </a:pPr>
            <a:r>
              <a:rPr lang="en-US" sz="2800" dirty="0"/>
              <a:t>Integrate culture and language even if the teacher doesn’t speak the language or is not expert on the culture</a:t>
            </a:r>
          </a:p>
          <a:p>
            <a:pPr>
              <a:buFont typeface="Courier New" panose="02070309020205020404" pitchFamily="49" charset="0"/>
              <a:buChar char="o"/>
            </a:pPr>
            <a:r>
              <a:rPr lang="en-US" sz="2800" dirty="0"/>
              <a:t>Teach multiple subjects at the same time (cross-curricular)</a:t>
            </a:r>
          </a:p>
          <a:p>
            <a:pPr>
              <a:buFont typeface="Courier New" panose="02070309020205020404" pitchFamily="49" charset="0"/>
              <a:buChar char="o"/>
            </a:pPr>
            <a:r>
              <a:rPr lang="en-US" sz="2800" dirty="0"/>
              <a:t>Automate grading</a:t>
            </a:r>
          </a:p>
          <a:p>
            <a:pPr>
              <a:buFont typeface="Courier New" panose="02070309020205020404" pitchFamily="49" charset="0"/>
              <a:buChar char="o"/>
            </a:pPr>
            <a:r>
              <a:rPr lang="en-US" sz="2800" dirty="0"/>
              <a:t>Track student time on task</a:t>
            </a:r>
          </a:p>
        </p:txBody>
      </p:sp>
    </p:spTree>
    <p:extLst>
      <p:ext uri="{BB962C8B-B14F-4D97-AF65-F5344CB8AC3E}">
        <p14:creationId xmlns:p14="http://schemas.microsoft.com/office/powerpoint/2010/main" val="373136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Principles behind </a:t>
            </a:r>
            <a:r>
              <a:rPr lang="en-US" u="sng" dirty="0"/>
              <a:t>all</a:t>
            </a:r>
            <a:r>
              <a:rPr lang="en-US" dirty="0"/>
              <a:t> our games</a:t>
            </a:r>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7" name="TextBox 6">
            <a:extLst>
              <a:ext uri="{FF2B5EF4-FFF2-40B4-BE49-F238E27FC236}">
                <a16:creationId xmlns:a16="http://schemas.microsoft.com/office/drawing/2014/main" id="{A4F1F257-ADF9-ED46-AC3F-752FFB988CF0}"/>
              </a:ext>
            </a:extLst>
          </p:cNvPr>
          <p:cNvSpPr txBox="1"/>
          <p:nvPr/>
        </p:nvSpPr>
        <p:spPr>
          <a:xfrm>
            <a:off x="672208" y="2036650"/>
            <a:ext cx="10945169" cy="2554545"/>
          </a:xfrm>
          <a:prstGeom prst="rect">
            <a:avLst/>
          </a:prstGeom>
          <a:noFill/>
        </p:spPr>
        <p:txBody>
          <a:bodyPr wrap="square" rtlCol="0">
            <a:spAutoFit/>
          </a:bodyPr>
          <a:lstStyle/>
          <a:p>
            <a:pPr marL="342900" indent="-342900">
              <a:buFont typeface="Arial" panose="020B0604020202020204" pitchFamily="34" charset="0"/>
              <a:buChar char="•"/>
            </a:pPr>
            <a:r>
              <a:rPr lang="en-US" sz="3200" dirty="0"/>
              <a:t>Knowledge of multiplication and division is foundational</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Knowing basic math facts like multiplication tables allows students to reason mathematically, e.g., to understand division as the inverse of multiplication</a:t>
            </a:r>
          </a:p>
        </p:txBody>
      </p:sp>
    </p:spTree>
    <p:extLst>
      <p:ext uri="{BB962C8B-B14F-4D97-AF65-F5344CB8AC3E}">
        <p14:creationId xmlns:p14="http://schemas.microsoft.com/office/powerpoint/2010/main" val="1066904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 name="Rectangle 4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9" name="Straight Connector 4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vert="horz" lIns="91440" tIns="45720" rIns="91440" bIns="45720" rtlCol="0" anchor="b">
            <a:normAutofit/>
          </a:bodyPr>
          <a:lstStyle/>
          <a:p>
            <a:r>
              <a:rPr lang="en-US" sz="3600">
                <a:solidFill>
                  <a:srgbClr val="FFFFFF"/>
                </a:solidFill>
              </a:rPr>
              <a:t>Variety in repetition</a:t>
            </a:r>
          </a:p>
        </p:txBody>
      </p:sp>
      <p:sp>
        <p:nvSpPr>
          <p:cNvPr id="3" name="Content Placeholder 2"/>
          <p:cNvSpPr>
            <a:spLocks noGrp="1"/>
          </p:cNvSpPr>
          <p:nvPr>
            <p:ph sz="half" idx="1"/>
          </p:nvPr>
        </p:nvSpPr>
        <p:spPr>
          <a:xfrm>
            <a:off x="492371" y="2653800"/>
            <a:ext cx="3084844" cy="3335519"/>
          </a:xfrm>
        </p:spPr>
        <p:txBody>
          <a:bodyPr vert="horz" lIns="0" tIns="45720" rIns="0" bIns="45720" rtlCol="0">
            <a:normAutofit/>
          </a:bodyPr>
          <a:lstStyle/>
          <a:p>
            <a:endParaRPr lang="en-US" sz="1500">
              <a:solidFill>
                <a:srgbClr val="FFFFFF"/>
              </a:solidFill>
            </a:endParaRPr>
          </a:p>
          <a:p>
            <a:endParaRPr lang="en-US" sz="1500">
              <a:solidFill>
                <a:srgbClr val="FFFFFF"/>
              </a:solidFill>
            </a:endParaRPr>
          </a:p>
        </p:txBody>
      </p:sp>
      <p:sp>
        <p:nvSpPr>
          <p:cNvPr id="55" name="Rectangle 54">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5" name="Picture 24" descr="A picture containing object&#10;&#10;Description automatically generated">
            <a:extLst>
              <a:ext uri="{FF2B5EF4-FFF2-40B4-BE49-F238E27FC236}">
                <a16:creationId xmlns:a16="http://schemas.microsoft.com/office/drawing/2014/main" id="{3ACE65CF-E70F-5D42-ACF9-E58506F16767}"/>
              </a:ext>
            </a:extLst>
          </p:cNvPr>
          <p:cNvPicPr>
            <a:picLocks noChangeAspect="1"/>
          </p:cNvPicPr>
          <p:nvPr/>
        </p:nvPicPr>
        <p:blipFill>
          <a:blip r:embed="rId3"/>
          <a:stretch>
            <a:fillRect/>
          </a:stretch>
        </p:blipFill>
        <p:spPr>
          <a:xfrm>
            <a:off x="4742017" y="1162973"/>
            <a:ext cx="6798082" cy="4532054"/>
          </a:xfrm>
          <a:prstGeom prst="rect">
            <a:avLst/>
          </a:prstGeom>
        </p:spPr>
      </p:pic>
    </p:spTree>
    <p:extLst>
      <p:ext uri="{BB962C8B-B14F-4D97-AF65-F5344CB8AC3E}">
        <p14:creationId xmlns:p14="http://schemas.microsoft.com/office/powerpoint/2010/main" val="985577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vary but content is repeated</a:t>
            </a:r>
          </a:p>
        </p:txBody>
      </p:sp>
      <p:sp>
        <p:nvSpPr>
          <p:cNvPr id="3" name="Content Placeholder 2"/>
          <p:cNvSpPr>
            <a:spLocks noGrp="1"/>
          </p:cNvSpPr>
          <p:nvPr>
            <p:ph sz="half" idx="1"/>
          </p:nvPr>
        </p:nvSpPr>
        <p:spPr>
          <a:xfrm>
            <a:off x="385101" y="1944628"/>
            <a:ext cx="5362831" cy="4085509"/>
          </a:xfrm>
        </p:spPr>
        <p:txBody>
          <a:bodyPr>
            <a:normAutofit/>
          </a:bodyPr>
          <a:lstStyle/>
          <a:p>
            <a:endParaRPr lang="en-US" dirty="0"/>
          </a:p>
          <a:p>
            <a:endParaRPr lang="en-US" dirty="0"/>
          </a:p>
        </p:txBody>
      </p:sp>
      <p:pic>
        <p:nvPicPr>
          <p:cNvPr id="19" name="Picture 18">
            <a:extLst>
              <a:ext uri="{FF2B5EF4-FFF2-40B4-BE49-F238E27FC236}">
                <a16:creationId xmlns:a16="http://schemas.microsoft.com/office/drawing/2014/main" id="{DD20F2D0-190C-4D49-AF30-16E228A5300B}"/>
              </a:ext>
            </a:extLst>
          </p:cNvPr>
          <p:cNvPicPr>
            <a:picLocks noChangeAspect="1"/>
          </p:cNvPicPr>
          <p:nvPr/>
        </p:nvPicPr>
        <p:blipFill>
          <a:blip r:embed="rId3"/>
          <a:stretch>
            <a:fillRect/>
          </a:stretch>
        </p:blipFill>
        <p:spPr>
          <a:xfrm>
            <a:off x="227034" y="2593297"/>
            <a:ext cx="5918214" cy="2713221"/>
          </a:xfrm>
          <a:prstGeom prst="rect">
            <a:avLst/>
          </a:prstGeom>
        </p:spPr>
      </p:pic>
      <p:pic>
        <p:nvPicPr>
          <p:cNvPr id="22" name="Content Placeholder 5" descr="A picture containing screenshot, green, car, bus&#10;&#10;Description automatically generated">
            <a:extLst>
              <a:ext uri="{FF2B5EF4-FFF2-40B4-BE49-F238E27FC236}">
                <a16:creationId xmlns:a16="http://schemas.microsoft.com/office/drawing/2014/main" id="{F7A6CDEB-8711-794D-8AD3-288CECBB8DB9}"/>
              </a:ext>
            </a:extLst>
          </p:cNvPr>
          <p:cNvPicPr>
            <a:picLocks noChangeAspect="1"/>
          </p:cNvPicPr>
          <p:nvPr/>
        </p:nvPicPr>
        <p:blipFill>
          <a:blip r:embed="rId4"/>
          <a:stretch>
            <a:fillRect/>
          </a:stretch>
        </p:blipFill>
        <p:spPr>
          <a:xfrm>
            <a:off x="6311234" y="2593297"/>
            <a:ext cx="5802043" cy="3087975"/>
          </a:xfrm>
          <a:prstGeom prst="rect">
            <a:avLst/>
          </a:prstGeom>
        </p:spPr>
      </p:pic>
    </p:spTree>
    <p:extLst>
      <p:ext uri="{BB962C8B-B14F-4D97-AF65-F5344CB8AC3E}">
        <p14:creationId xmlns:p14="http://schemas.microsoft.com/office/powerpoint/2010/main" val="1621235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vert="horz" lIns="91440" tIns="45720" rIns="91440" bIns="45720" rtlCol="0" anchor="b">
            <a:normAutofit/>
          </a:bodyPr>
          <a:lstStyle/>
          <a:p>
            <a:r>
              <a:rPr lang="en-US" sz="3300" kern="1200" spc="-50" baseline="0" dirty="0">
                <a:latin typeface="+mj-lt"/>
                <a:ea typeface="+mj-ea"/>
                <a:cs typeface="+mj-cs"/>
              </a:rPr>
              <a:t>Learn social studies</a:t>
            </a:r>
            <a:br>
              <a:rPr lang="en-US" sz="3300" kern="1200" spc="-50" baseline="0" dirty="0">
                <a:latin typeface="+mj-lt"/>
                <a:ea typeface="+mj-ea"/>
                <a:cs typeface="+mj-cs"/>
              </a:rPr>
            </a:br>
            <a:br>
              <a:rPr lang="en-US" sz="3300" kern="1200" spc="-50" baseline="0" dirty="0">
                <a:latin typeface="+mj-lt"/>
                <a:ea typeface="+mj-ea"/>
                <a:cs typeface="+mj-cs"/>
              </a:rPr>
            </a:br>
            <a:r>
              <a:rPr lang="en-US" sz="3300" kern="1200" spc="-50" baseline="0" dirty="0">
                <a:latin typeface="+mj-lt"/>
                <a:ea typeface="+mj-ea"/>
                <a:cs typeface="+mj-cs"/>
              </a:rPr>
              <a:t>Improve reading</a:t>
            </a:r>
          </a:p>
        </p:txBody>
      </p:sp>
      <p:sp>
        <p:nvSpPr>
          <p:cNvPr id="3" name="Text Placeholder 2">
            <a:extLst>
              <a:ext uri="{FF2B5EF4-FFF2-40B4-BE49-F238E27FC236}">
                <a16:creationId xmlns:a16="http://schemas.microsoft.com/office/drawing/2014/main" id="{19EACF98-62EC-9643-BDBC-E5571B765A5C}"/>
              </a:ext>
            </a:extLst>
          </p:cNvPr>
          <p:cNvSpPr>
            <a:spLocks noGrp="1"/>
          </p:cNvSpPr>
          <p:nvPr>
            <p:ph type="body" sz="half" idx="2"/>
          </p:nvPr>
        </p:nvSpPr>
        <p:spPr>
          <a:xfrm>
            <a:off x="257592" y="3439688"/>
            <a:ext cx="3084844" cy="3335519"/>
          </a:xfrm>
        </p:spPr>
        <p:txBody>
          <a:bodyPr vert="horz" lIns="0" tIns="45720" rIns="0" bIns="45720" rtlCol="0">
            <a:normAutofit/>
          </a:bodyPr>
          <a:lstStyle/>
          <a:p>
            <a:r>
              <a:rPr lang="en-US" sz="2000" i="1" dirty="0"/>
              <a:t>History is not just names and dates. It’s how people lived, it’s what they  used, what they believed.</a:t>
            </a:r>
          </a:p>
          <a:p>
            <a:endParaRPr lang="en-US" dirty="0"/>
          </a:p>
        </p:txBody>
      </p:sp>
      <p:pic>
        <p:nvPicPr>
          <p:cNvPr id="7" name="Content Placeholder 6" descr="A sign in the middle of a field&#10;&#10;Description automatically generated">
            <a:extLst>
              <a:ext uri="{FF2B5EF4-FFF2-40B4-BE49-F238E27FC236}">
                <a16:creationId xmlns:a16="http://schemas.microsoft.com/office/drawing/2014/main" id="{743FDEB4-3281-5544-84FA-D01109723288}"/>
              </a:ext>
            </a:extLst>
          </p:cNvPr>
          <p:cNvPicPr>
            <a:picLocks noGrp="1" noChangeAspect="1"/>
          </p:cNvPicPr>
          <p:nvPr>
            <p:ph idx="1"/>
          </p:nvPr>
        </p:nvPicPr>
        <p:blipFill rotWithShape="1">
          <a:blip r:embed="rId2"/>
          <a:srcRect r="14250" b="-1"/>
          <a:stretch/>
        </p:blipFill>
        <p:spPr>
          <a:xfrm>
            <a:off x="4075043" y="10"/>
            <a:ext cx="8111272" cy="6857990"/>
          </a:xfrm>
          <a:prstGeom prst="rect">
            <a:avLst/>
          </a:prstGeom>
        </p:spPr>
      </p:pic>
      <p:sp>
        <p:nvSpPr>
          <p:cNvPr id="22" name="Rectangle 21">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0064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4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1" name="Rectangle 6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65" name="Rectangle 64">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2EFEB8EC-A629-0E4D-AC1D-3CB70B85271B}"/>
              </a:ext>
            </a:extLst>
          </p:cNvPr>
          <p:cNvSpPr txBox="1"/>
          <p:nvPr/>
        </p:nvSpPr>
        <p:spPr>
          <a:xfrm>
            <a:off x="78286" y="967417"/>
            <a:ext cx="4583812" cy="374001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solidFill>
                  <a:srgbClr val="FEFFFF"/>
                </a:solidFill>
                <a:latin typeface="+mj-lt"/>
                <a:ea typeface="+mj-ea"/>
                <a:cs typeface="+mj-cs"/>
              </a:rPr>
              <a:t>Nine games teaching multiplication, division, social studies and English</a:t>
            </a:r>
          </a:p>
          <a:p>
            <a:pPr>
              <a:lnSpc>
                <a:spcPct val="90000"/>
              </a:lnSpc>
              <a:spcBef>
                <a:spcPct val="0"/>
              </a:spcBef>
              <a:spcAft>
                <a:spcPts val="600"/>
              </a:spcAft>
            </a:pPr>
            <a:endParaRPr lang="en-US" sz="4000" dirty="0">
              <a:solidFill>
                <a:srgbClr val="FEFFFF"/>
              </a:solidFill>
              <a:latin typeface="+mj-lt"/>
              <a:ea typeface="+mj-ea"/>
              <a:cs typeface="+mj-cs"/>
            </a:endParaRPr>
          </a:p>
        </p:txBody>
      </p:sp>
      <p:sp>
        <p:nvSpPr>
          <p:cNvPr id="69"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descr="A picture containing room&#10;&#10;Description automatically generated">
            <a:extLst>
              <a:ext uri="{FF2B5EF4-FFF2-40B4-BE49-F238E27FC236}">
                <a16:creationId xmlns:a16="http://schemas.microsoft.com/office/drawing/2014/main" id="{C25F86BB-402A-3F42-ADB7-3BB22FDDE311}"/>
              </a:ext>
            </a:extLst>
          </p:cNvPr>
          <p:cNvPicPr>
            <a:picLocks noChangeAspect="1"/>
          </p:cNvPicPr>
          <p:nvPr/>
        </p:nvPicPr>
        <p:blipFill>
          <a:blip r:embed="rId3"/>
          <a:stretch>
            <a:fillRect/>
          </a:stretch>
        </p:blipFill>
        <p:spPr>
          <a:xfrm>
            <a:off x="5689480" y="967417"/>
            <a:ext cx="5376699" cy="4930468"/>
          </a:xfrm>
          <a:prstGeom prst="rect">
            <a:avLst/>
          </a:prstGeom>
        </p:spPr>
      </p:pic>
      <p:sp>
        <p:nvSpPr>
          <p:cNvPr id="2" name="Rectangle 1">
            <a:extLst>
              <a:ext uri="{FF2B5EF4-FFF2-40B4-BE49-F238E27FC236}">
                <a16:creationId xmlns:a16="http://schemas.microsoft.com/office/drawing/2014/main" id="{DAAB8F1F-7832-2D4D-A8F2-420F07E54D50}"/>
              </a:ext>
            </a:extLst>
          </p:cNvPr>
          <p:cNvSpPr/>
          <p:nvPr/>
        </p:nvSpPr>
        <p:spPr>
          <a:xfrm>
            <a:off x="5498232" y="3499683"/>
            <a:ext cx="5588730" cy="24521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E04D68E-CF0E-E143-BE91-F5B547C2B528}"/>
              </a:ext>
            </a:extLst>
          </p:cNvPr>
          <p:cNvSpPr/>
          <p:nvPr/>
        </p:nvSpPr>
        <p:spPr>
          <a:xfrm>
            <a:off x="6895031" y="2261285"/>
            <a:ext cx="4191931" cy="12336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42E5BB-6F56-8646-91B4-9CEDB2C2D8C8}"/>
              </a:ext>
            </a:extLst>
          </p:cNvPr>
          <p:cNvSpPr txBox="1"/>
          <p:nvPr/>
        </p:nvSpPr>
        <p:spPr>
          <a:xfrm>
            <a:off x="820457" y="5273043"/>
            <a:ext cx="2321982" cy="523220"/>
          </a:xfrm>
          <a:prstGeom prst="rect">
            <a:avLst/>
          </a:prstGeom>
          <a:noFill/>
        </p:spPr>
        <p:txBody>
          <a:bodyPr wrap="none" rtlCol="0">
            <a:spAutoFit/>
          </a:bodyPr>
          <a:lstStyle/>
          <a:p>
            <a:r>
              <a:rPr lang="en-US" sz="2800" dirty="0"/>
              <a:t>For Grades 3-5</a:t>
            </a:r>
          </a:p>
        </p:txBody>
      </p:sp>
    </p:spTree>
    <p:extLst>
      <p:ext uri="{BB962C8B-B14F-4D97-AF65-F5344CB8AC3E}">
        <p14:creationId xmlns:p14="http://schemas.microsoft.com/office/powerpoint/2010/main" val="406992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4" name="Rectangle 43">
            <a:extLst>
              <a:ext uri="{FF2B5EF4-FFF2-40B4-BE49-F238E27FC236}">
                <a16:creationId xmlns:a16="http://schemas.microsoft.com/office/drawing/2014/main" id="{6B79E008-DC37-4666-A916-4A4B8A2B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9A71B15-1984-4C52-9D91-56CF265D7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40751"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78A5C9B-15E0-2944-A47B-2A466C007921}"/>
              </a:ext>
            </a:extLst>
          </p:cNvPr>
          <p:cNvSpPr>
            <a:spLocks noGrp="1"/>
          </p:cNvSpPr>
          <p:nvPr>
            <p:ph type="title"/>
          </p:nvPr>
        </p:nvSpPr>
        <p:spPr>
          <a:xfrm>
            <a:off x="540278" y="967417"/>
            <a:ext cx="6675215" cy="3943250"/>
          </a:xfrm>
        </p:spPr>
        <p:txBody>
          <a:bodyPr vert="horz" lIns="91440" tIns="45720" rIns="91440" bIns="45720" rtlCol="0" anchor="b">
            <a:normAutofit/>
          </a:bodyPr>
          <a:lstStyle/>
          <a:p>
            <a:r>
              <a:rPr lang="en-US" sz="4000" dirty="0">
                <a:solidFill>
                  <a:srgbClr val="FEFFFF"/>
                </a:solidFill>
              </a:rPr>
              <a:t>Individualizing instruction</a:t>
            </a:r>
          </a:p>
        </p:txBody>
      </p:sp>
      <p:pic>
        <p:nvPicPr>
          <p:cNvPr id="7" name="Picture 6" descr="A person sitting in a chair in front of a computer&#10;&#10;Description automatically generated">
            <a:extLst>
              <a:ext uri="{FF2B5EF4-FFF2-40B4-BE49-F238E27FC236}">
                <a16:creationId xmlns:a16="http://schemas.microsoft.com/office/drawing/2014/main" id="{84FB2D70-C10B-0844-84DB-8BA1712911AF}"/>
              </a:ext>
            </a:extLst>
          </p:cNvPr>
          <p:cNvPicPr>
            <a:picLocks noChangeAspect="1"/>
          </p:cNvPicPr>
          <p:nvPr/>
        </p:nvPicPr>
        <p:blipFill rotWithShape="1">
          <a:blip r:embed="rId3"/>
          <a:srcRect r="1" b="465"/>
          <a:stretch/>
        </p:blipFill>
        <p:spPr>
          <a:xfrm>
            <a:off x="7540750" y="-393"/>
            <a:ext cx="4651250" cy="6858786"/>
          </a:xfrm>
          <a:prstGeom prst="rect">
            <a:avLst/>
          </a:prstGeom>
        </p:spPr>
      </p:pic>
      <p:sp>
        <p:nvSpPr>
          <p:cNvPr id="48" name="Freeform 23">
            <a:extLst>
              <a:ext uri="{FF2B5EF4-FFF2-40B4-BE49-F238E27FC236}">
                <a16:creationId xmlns:a16="http://schemas.microsoft.com/office/drawing/2014/main" id="{C3342805-0EAA-42F0-9D6F-8ED1D6BA3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8404003" cy="857047"/>
          </a:xfrm>
          <a:custGeom>
            <a:avLst/>
            <a:gdLst>
              <a:gd name="connsiteX0" fmla="*/ 0 w 8404003"/>
              <a:gd name="connsiteY0" fmla="*/ 0 h 857047"/>
              <a:gd name="connsiteX1" fmla="*/ 797860 w 8404003"/>
              <a:gd name="connsiteY1" fmla="*/ 0 h 857047"/>
              <a:gd name="connsiteX2" fmla="*/ 2482050 w 8404003"/>
              <a:gd name="connsiteY2" fmla="*/ 0 h 857047"/>
              <a:gd name="connsiteX3" fmla="*/ 3003610 w 8404003"/>
              <a:gd name="connsiteY3" fmla="*/ 0 h 857047"/>
              <a:gd name="connsiteX4" fmla="*/ 3219959 w 8404003"/>
              <a:gd name="connsiteY4" fmla="*/ 0 h 857047"/>
              <a:gd name="connsiteX5" fmla="*/ 3311869 w 8404003"/>
              <a:gd name="connsiteY5" fmla="*/ 0 h 857047"/>
              <a:gd name="connsiteX6" fmla="*/ 3326218 w 8404003"/>
              <a:gd name="connsiteY6" fmla="*/ 0 h 857047"/>
              <a:gd name="connsiteX7" fmla="*/ 3426656 w 8404003"/>
              <a:gd name="connsiteY7" fmla="*/ 0 h 857047"/>
              <a:gd name="connsiteX8" fmla="*/ 3516436 w 8404003"/>
              <a:gd name="connsiteY8" fmla="*/ 0 h 857047"/>
              <a:gd name="connsiteX9" fmla="*/ 3601649 w 8404003"/>
              <a:gd name="connsiteY9" fmla="*/ 0 h 857047"/>
              <a:gd name="connsiteX10" fmla="*/ 3699274 w 8404003"/>
              <a:gd name="connsiteY10" fmla="*/ 0 h 857047"/>
              <a:gd name="connsiteX11" fmla="*/ 3718421 w 8404003"/>
              <a:gd name="connsiteY11" fmla="*/ 0 h 857047"/>
              <a:gd name="connsiteX12" fmla="*/ 3910939 w 8404003"/>
              <a:gd name="connsiteY12" fmla="*/ 0 h 857047"/>
              <a:gd name="connsiteX13" fmla="*/ 3927053 w 8404003"/>
              <a:gd name="connsiteY13" fmla="*/ 0 h 857047"/>
              <a:gd name="connsiteX14" fmla="*/ 4198137 w 8404003"/>
              <a:gd name="connsiteY14" fmla="*/ 0 h 857047"/>
              <a:gd name="connsiteX15" fmla="*/ 4230161 w 8404003"/>
              <a:gd name="connsiteY15" fmla="*/ 0 h 857047"/>
              <a:gd name="connsiteX16" fmla="*/ 4245215 w 8404003"/>
              <a:gd name="connsiteY16" fmla="*/ 0 h 857047"/>
              <a:gd name="connsiteX17" fmla="*/ 4350592 w 8404003"/>
              <a:gd name="connsiteY17" fmla="*/ 0 h 857047"/>
              <a:gd name="connsiteX18" fmla="*/ 4357296 w 8404003"/>
              <a:gd name="connsiteY18" fmla="*/ 0 h 857047"/>
              <a:gd name="connsiteX19" fmla="*/ 4404222 w 8404003"/>
              <a:gd name="connsiteY19" fmla="*/ 0 h 857047"/>
              <a:gd name="connsiteX20" fmla="*/ 4531592 w 8404003"/>
              <a:gd name="connsiteY20" fmla="*/ 0 h 857047"/>
              <a:gd name="connsiteX21" fmla="*/ 4598953 w 8404003"/>
              <a:gd name="connsiteY21" fmla="*/ 0 h 857047"/>
              <a:gd name="connsiteX22" fmla="*/ 4779630 w 8404003"/>
              <a:gd name="connsiteY22" fmla="*/ 0 h 857047"/>
              <a:gd name="connsiteX23" fmla="*/ 5132321 w 8404003"/>
              <a:gd name="connsiteY23" fmla="*/ 0 h 857047"/>
              <a:gd name="connsiteX24" fmla="*/ 5141543 w 8404003"/>
              <a:gd name="connsiteY24" fmla="*/ 0 h 857047"/>
              <a:gd name="connsiteX25" fmla="*/ 5188556 w 8404003"/>
              <a:gd name="connsiteY25" fmla="*/ 0 h 857047"/>
              <a:gd name="connsiteX26" fmla="*/ 5206100 w 8404003"/>
              <a:gd name="connsiteY26" fmla="*/ 0 h 857047"/>
              <a:gd name="connsiteX27" fmla="*/ 5722554 w 8404003"/>
              <a:gd name="connsiteY27" fmla="*/ 0 h 857047"/>
              <a:gd name="connsiteX28" fmla="*/ 5732230 w 8404003"/>
              <a:gd name="connsiteY28" fmla="*/ 0 h 857047"/>
              <a:gd name="connsiteX29" fmla="*/ 5798594 w 8404003"/>
              <a:gd name="connsiteY29" fmla="*/ 0 h 857047"/>
              <a:gd name="connsiteX30" fmla="*/ 5799962 w 8404003"/>
              <a:gd name="connsiteY30" fmla="*/ 0 h 857047"/>
              <a:gd name="connsiteX31" fmla="*/ 6338565 w 8404003"/>
              <a:gd name="connsiteY31" fmla="*/ 0 h 857047"/>
              <a:gd name="connsiteX32" fmla="*/ 6649966 w 8404003"/>
              <a:gd name="connsiteY32" fmla="*/ 0 h 857047"/>
              <a:gd name="connsiteX33" fmla="*/ 6730668 w 8404003"/>
              <a:gd name="connsiteY33" fmla="*/ 0 h 857047"/>
              <a:gd name="connsiteX34" fmla="*/ 7178721 w 8404003"/>
              <a:gd name="connsiteY34" fmla="*/ 0 h 857047"/>
              <a:gd name="connsiteX35" fmla="*/ 7277889 w 8404003"/>
              <a:gd name="connsiteY35" fmla="*/ 0 h 857047"/>
              <a:gd name="connsiteX36" fmla="*/ 7782893 w 8404003"/>
              <a:gd name="connsiteY36" fmla="*/ 0 h 857047"/>
              <a:gd name="connsiteX37" fmla="*/ 8006080 w 8404003"/>
              <a:gd name="connsiteY37" fmla="*/ 0 h 857047"/>
              <a:gd name="connsiteX38" fmla="*/ 8030270 w 8404003"/>
              <a:gd name="connsiteY38" fmla="*/ 10516 h 857047"/>
              <a:gd name="connsiteX39" fmla="*/ 8035108 w 8404003"/>
              <a:gd name="connsiteY39" fmla="*/ 15774 h 857047"/>
              <a:gd name="connsiteX40" fmla="*/ 8393118 w 8404003"/>
              <a:gd name="connsiteY40" fmla="*/ 404863 h 857047"/>
              <a:gd name="connsiteX41" fmla="*/ 8393118 w 8404003"/>
              <a:gd name="connsiteY41" fmla="*/ 452185 h 857047"/>
              <a:gd name="connsiteX42" fmla="*/ 8035108 w 8404003"/>
              <a:gd name="connsiteY42" fmla="*/ 841273 h 857047"/>
              <a:gd name="connsiteX43" fmla="*/ 8030270 w 8404003"/>
              <a:gd name="connsiteY43" fmla="*/ 846531 h 857047"/>
              <a:gd name="connsiteX44" fmla="*/ 8006080 w 8404003"/>
              <a:gd name="connsiteY44" fmla="*/ 857047 h 857047"/>
              <a:gd name="connsiteX45" fmla="*/ 7889742 w 8404003"/>
              <a:gd name="connsiteY45" fmla="*/ 857047 h 857047"/>
              <a:gd name="connsiteX46" fmla="*/ 7782893 w 8404003"/>
              <a:gd name="connsiteY46" fmla="*/ 857047 h 857047"/>
              <a:gd name="connsiteX47" fmla="*/ 7776190 w 8404003"/>
              <a:gd name="connsiteY47" fmla="*/ 857047 h 857047"/>
              <a:gd name="connsiteX48" fmla="*/ 7730315 w 8404003"/>
              <a:gd name="connsiteY48" fmla="*/ 857047 h 857047"/>
              <a:gd name="connsiteX49" fmla="*/ 7729264 w 8404003"/>
              <a:gd name="connsiteY49" fmla="*/ 857047 h 857047"/>
              <a:gd name="connsiteX50" fmla="*/ 7601893 w 8404003"/>
              <a:gd name="connsiteY50" fmla="*/ 857047 h 857047"/>
              <a:gd name="connsiteX51" fmla="*/ 7467477 w 8404003"/>
              <a:gd name="connsiteY51" fmla="*/ 857047 h 857047"/>
              <a:gd name="connsiteX52" fmla="*/ 7353856 w 8404003"/>
              <a:gd name="connsiteY52" fmla="*/ 857047 h 857047"/>
              <a:gd name="connsiteX53" fmla="*/ 7075374 w 8404003"/>
              <a:gd name="connsiteY53" fmla="*/ 857047 h 857047"/>
              <a:gd name="connsiteX54" fmla="*/ 6944929 w 8404003"/>
              <a:gd name="connsiteY54" fmla="*/ 857047 h 857047"/>
              <a:gd name="connsiteX55" fmla="*/ 6528153 w 8404003"/>
              <a:gd name="connsiteY55" fmla="*/ 857047 h 857047"/>
              <a:gd name="connsiteX56" fmla="*/ 6334891 w 8404003"/>
              <a:gd name="connsiteY56" fmla="*/ 857047 h 857047"/>
              <a:gd name="connsiteX57" fmla="*/ 5799962 w 8404003"/>
              <a:gd name="connsiteY57" fmla="*/ 857047 h 857047"/>
              <a:gd name="connsiteX58" fmla="*/ 5722554 w 8404003"/>
              <a:gd name="connsiteY58" fmla="*/ 857047 h 857047"/>
              <a:gd name="connsiteX59" fmla="*/ 5648775 w 8404003"/>
              <a:gd name="connsiteY59" fmla="*/ 857047 h 857047"/>
              <a:gd name="connsiteX60" fmla="*/ 5483520 w 8404003"/>
              <a:gd name="connsiteY60" fmla="*/ 857047 h 857047"/>
              <a:gd name="connsiteX61" fmla="*/ 5473550 w 8404003"/>
              <a:gd name="connsiteY61" fmla="*/ 857047 h 857047"/>
              <a:gd name="connsiteX62" fmla="*/ 5132321 w 8404003"/>
              <a:gd name="connsiteY62" fmla="*/ 857047 h 857047"/>
              <a:gd name="connsiteX63" fmla="*/ 5047108 w 8404003"/>
              <a:gd name="connsiteY63" fmla="*/ 857047 h 857047"/>
              <a:gd name="connsiteX64" fmla="*/ 4954764 w 8404003"/>
              <a:gd name="connsiteY64" fmla="*/ 857047 h 857047"/>
              <a:gd name="connsiteX65" fmla="*/ 4930335 w 8404003"/>
              <a:gd name="connsiteY65" fmla="*/ 857047 h 857047"/>
              <a:gd name="connsiteX66" fmla="*/ 4450619 w 8404003"/>
              <a:gd name="connsiteY66" fmla="*/ 857047 h 857047"/>
              <a:gd name="connsiteX67" fmla="*/ 4350592 w 8404003"/>
              <a:gd name="connsiteY67" fmla="*/ 857047 h 857047"/>
              <a:gd name="connsiteX68" fmla="*/ 4335538 w 8404003"/>
              <a:gd name="connsiteY68" fmla="*/ 857047 h 857047"/>
              <a:gd name="connsiteX69" fmla="*/ 4230161 w 8404003"/>
              <a:gd name="connsiteY69" fmla="*/ 857047 h 857047"/>
              <a:gd name="connsiteX70" fmla="*/ 4215812 w 8404003"/>
              <a:gd name="connsiteY70" fmla="*/ 857047 h 857047"/>
              <a:gd name="connsiteX71" fmla="*/ 4115374 w 8404003"/>
              <a:gd name="connsiteY71" fmla="*/ 857047 h 857047"/>
              <a:gd name="connsiteX72" fmla="*/ 4049804 w 8404003"/>
              <a:gd name="connsiteY72" fmla="*/ 857047 h 857047"/>
              <a:gd name="connsiteX73" fmla="*/ 3842757 w 8404003"/>
              <a:gd name="connsiteY73" fmla="*/ 857047 h 857047"/>
              <a:gd name="connsiteX74" fmla="*/ 3614977 w 8404003"/>
              <a:gd name="connsiteY74" fmla="*/ 857047 h 857047"/>
              <a:gd name="connsiteX75" fmla="*/ 3516436 w 8404003"/>
              <a:gd name="connsiteY75" fmla="*/ 857047 h 857047"/>
              <a:gd name="connsiteX76" fmla="*/ 3452333 w 8404003"/>
              <a:gd name="connsiteY76" fmla="*/ 857047 h 857047"/>
              <a:gd name="connsiteX77" fmla="*/ 3311869 w 8404003"/>
              <a:gd name="connsiteY77" fmla="*/ 857047 h 857047"/>
              <a:gd name="connsiteX78" fmla="*/ 3300088 w 8404003"/>
              <a:gd name="connsiteY78" fmla="*/ 857047 h 857047"/>
              <a:gd name="connsiteX79" fmla="*/ 3272588 w 8404003"/>
              <a:gd name="connsiteY79" fmla="*/ 857047 h 857047"/>
              <a:gd name="connsiteX80" fmla="*/ 3179295 w 8404003"/>
              <a:gd name="connsiteY80" fmla="*/ 857047 h 857047"/>
              <a:gd name="connsiteX81" fmla="*/ 3003610 w 8404003"/>
              <a:gd name="connsiteY81" fmla="*/ 857047 h 857047"/>
              <a:gd name="connsiteX82" fmla="*/ 2997618 w 8404003"/>
              <a:gd name="connsiteY82" fmla="*/ 857047 h 857047"/>
              <a:gd name="connsiteX83" fmla="*/ 797860 w 8404003"/>
              <a:gd name="connsiteY83" fmla="*/ 857047 h 857047"/>
              <a:gd name="connsiteX84" fmla="*/ 0 w 8404003"/>
              <a:gd name="connsiteY84" fmla="*/ 857047 h 857047"/>
              <a:gd name="connsiteX85" fmla="*/ 0 w 8404003"/>
              <a:gd name="connsiteY85"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404003" h="857047">
                <a:moveTo>
                  <a:pt x="0" y="0"/>
                </a:moveTo>
                <a:cubicBezTo>
                  <a:pt x="0" y="0"/>
                  <a:pt x="0" y="0"/>
                  <a:pt x="797860" y="0"/>
                </a:cubicBezTo>
                <a:cubicBezTo>
                  <a:pt x="797860" y="0"/>
                  <a:pt x="797860" y="0"/>
                  <a:pt x="2482050" y="0"/>
                </a:cubicBezTo>
                <a:lnTo>
                  <a:pt x="3003610" y="0"/>
                </a:lnTo>
                <a:cubicBezTo>
                  <a:pt x="3003610" y="0"/>
                  <a:pt x="3003610" y="0"/>
                  <a:pt x="3219959" y="0"/>
                </a:cubicBezTo>
                <a:lnTo>
                  <a:pt x="3311869" y="0"/>
                </a:lnTo>
                <a:lnTo>
                  <a:pt x="3326218" y="0"/>
                </a:lnTo>
                <a:lnTo>
                  <a:pt x="3426656" y="0"/>
                </a:lnTo>
                <a:lnTo>
                  <a:pt x="3516436" y="0"/>
                </a:lnTo>
                <a:cubicBezTo>
                  <a:pt x="3516436" y="0"/>
                  <a:pt x="3516436" y="0"/>
                  <a:pt x="3601649" y="0"/>
                </a:cubicBezTo>
                <a:lnTo>
                  <a:pt x="3699274" y="0"/>
                </a:lnTo>
                <a:lnTo>
                  <a:pt x="3718421" y="0"/>
                </a:lnTo>
                <a:cubicBezTo>
                  <a:pt x="3768918" y="0"/>
                  <a:pt x="3832038" y="0"/>
                  <a:pt x="3910939" y="0"/>
                </a:cubicBezTo>
                <a:lnTo>
                  <a:pt x="3927053" y="0"/>
                </a:lnTo>
                <a:lnTo>
                  <a:pt x="4198137" y="0"/>
                </a:lnTo>
                <a:lnTo>
                  <a:pt x="4230161" y="0"/>
                </a:lnTo>
                <a:lnTo>
                  <a:pt x="4245215" y="0"/>
                </a:lnTo>
                <a:lnTo>
                  <a:pt x="4350592" y="0"/>
                </a:lnTo>
                <a:lnTo>
                  <a:pt x="4357296" y="0"/>
                </a:lnTo>
                <a:lnTo>
                  <a:pt x="4404222" y="0"/>
                </a:lnTo>
                <a:lnTo>
                  <a:pt x="4531592" y="0"/>
                </a:lnTo>
                <a:lnTo>
                  <a:pt x="4598953" y="0"/>
                </a:lnTo>
                <a:lnTo>
                  <a:pt x="4779630" y="0"/>
                </a:lnTo>
                <a:lnTo>
                  <a:pt x="5132321" y="0"/>
                </a:lnTo>
                <a:cubicBezTo>
                  <a:pt x="5132321" y="0"/>
                  <a:pt x="5132321" y="0"/>
                  <a:pt x="5141543" y="0"/>
                </a:cubicBezTo>
                <a:lnTo>
                  <a:pt x="5188556" y="0"/>
                </a:lnTo>
                <a:lnTo>
                  <a:pt x="5206100" y="0"/>
                </a:lnTo>
                <a:cubicBezTo>
                  <a:pt x="5279879" y="0"/>
                  <a:pt x="5427438" y="0"/>
                  <a:pt x="5722554" y="0"/>
                </a:cubicBezTo>
                <a:cubicBezTo>
                  <a:pt x="5722554" y="0"/>
                  <a:pt x="5722554" y="0"/>
                  <a:pt x="5732230" y="0"/>
                </a:cubicBezTo>
                <a:lnTo>
                  <a:pt x="5798594" y="0"/>
                </a:lnTo>
                <a:lnTo>
                  <a:pt x="5799962" y="0"/>
                </a:lnTo>
                <a:cubicBezTo>
                  <a:pt x="5799962" y="0"/>
                  <a:pt x="5799962" y="0"/>
                  <a:pt x="6338565" y="0"/>
                </a:cubicBezTo>
                <a:lnTo>
                  <a:pt x="6649966" y="0"/>
                </a:lnTo>
                <a:lnTo>
                  <a:pt x="6730668" y="0"/>
                </a:lnTo>
                <a:lnTo>
                  <a:pt x="7178721" y="0"/>
                </a:lnTo>
                <a:lnTo>
                  <a:pt x="7277889" y="0"/>
                </a:lnTo>
                <a:lnTo>
                  <a:pt x="7782893" y="0"/>
                </a:lnTo>
                <a:lnTo>
                  <a:pt x="8006080" y="0"/>
                </a:lnTo>
                <a:cubicBezTo>
                  <a:pt x="8015756" y="0"/>
                  <a:pt x="8025432" y="5258"/>
                  <a:pt x="8030270" y="10516"/>
                </a:cubicBezTo>
                <a:cubicBezTo>
                  <a:pt x="8030270" y="10516"/>
                  <a:pt x="8035108" y="10516"/>
                  <a:pt x="8035108" y="15774"/>
                </a:cubicBezTo>
                <a:cubicBezTo>
                  <a:pt x="8035108" y="15774"/>
                  <a:pt x="8035108" y="15774"/>
                  <a:pt x="8393118" y="404863"/>
                </a:cubicBezTo>
                <a:cubicBezTo>
                  <a:pt x="8407632" y="415379"/>
                  <a:pt x="8407632" y="436411"/>
                  <a:pt x="8393118" y="452185"/>
                </a:cubicBezTo>
                <a:cubicBezTo>
                  <a:pt x="8393118" y="452185"/>
                  <a:pt x="8393118" y="452185"/>
                  <a:pt x="8035108" y="841273"/>
                </a:cubicBezTo>
                <a:cubicBezTo>
                  <a:pt x="8035108" y="841273"/>
                  <a:pt x="8030270" y="841273"/>
                  <a:pt x="8030270" y="846531"/>
                </a:cubicBezTo>
                <a:cubicBezTo>
                  <a:pt x="8025432" y="851789"/>
                  <a:pt x="8015756" y="857047"/>
                  <a:pt x="8006080" y="857047"/>
                </a:cubicBezTo>
                <a:cubicBezTo>
                  <a:pt x="8006080" y="857047"/>
                  <a:pt x="8006080" y="857047"/>
                  <a:pt x="7889742" y="857047"/>
                </a:cubicBezTo>
                <a:lnTo>
                  <a:pt x="7782893" y="857047"/>
                </a:lnTo>
                <a:lnTo>
                  <a:pt x="7776190" y="857047"/>
                </a:lnTo>
                <a:lnTo>
                  <a:pt x="7730315" y="857047"/>
                </a:lnTo>
                <a:lnTo>
                  <a:pt x="7729264" y="857047"/>
                </a:lnTo>
                <a:lnTo>
                  <a:pt x="7601893" y="857047"/>
                </a:lnTo>
                <a:lnTo>
                  <a:pt x="7467477" y="857047"/>
                </a:lnTo>
                <a:lnTo>
                  <a:pt x="7353856" y="857047"/>
                </a:lnTo>
                <a:lnTo>
                  <a:pt x="7075374" y="857047"/>
                </a:lnTo>
                <a:lnTo>
                  <a:pt x="6944929" y="857047"/>
                </a:lnTo>
                <a:lnTo>
                  <a:pt x="6528153" y="857047"/>
                </a:lnTo>
                <a:lnTo>
                  <a:pt x="6334891" y="857047"/>
                </a:lnTo>
                <a:lnTo>
                  <a:pt x="5799962" y="857047"/>
                </a:lnTo>
                <a:cubicBezTo>
                  <a:pt x="5799962" y="857047"/>
                  <a:pt x="5799962" y="857047"/>
                  <a:pt x="5722554" y="857047"/>
                </a:cubicBezTo>
                <a:cubicBezTo>
                  <a:pt x="5722554" y="857047"/>
                  <a:pt x="5722554" y="857047"/>
                  <a:pt x="5648775" y="857047"/>
                </a:cubicBezTo>
                <a:lnTo>
                  <a:pt x="5483520" y="857047"/>
                </a:lnTo>
                <a:lnTo>
                  <a:pt x="5473550" y="857047"/>
                </a:lnTo>
                <a:cubicBezTo>
                  <a:pt x="5390548" y="857047"/>
                  <a:pt x="5279879" y="857047"/>
                  <a:pt x="5132321" y="857047"/>
                </a:cubicBezTo>
                <a:cubicBezTo>
                  <a:pt x="5132321" y="857047"/>
                  <a:pt x="5132321" y="857047"/>
                  <a:pt x="5047108" y="857047"/>
                </a:cubicBezTo>
                <a:lnTo>
                  <a:pt x="4954764" y="857047"/>
                </a:lnTo>
                <a:lnTo>
                  <a:pt x="4930335" y="857047"/>
                </a:lnTo>
                <a:cubicBezTo>
                  <a:pt x="4829342" y="857047"/>
                  <a:pt x="4677853" y="857047"/>
                  <a:pt x="4450619" y="857047"/>
                </a:cubicBezTo>
                <a:lnTo>
                  <a:pt x="4350592" y="857047"/>
                </a:lnTo>
                <a:lnTo>
                  <a:pt x="4335538" y="857047"/>
                </a:lnTo>
                <a:lnTo>
                  <a:pt x="4230161" y="857047"/>
                </a:lnTo>
                <a:lnTo>
                  <a:pt x="4215812" y="857047"/>
                </a:lnTo>
                <a:lnTo>
                  <a:pt x="4115374" y="857047"/>
                </a:lnTo>
                <a:lnTo>
                  <a:pt x="4049804" y="857047"/>
                </a:lnTo>
                <a:lnTo>
                  <a:pt x="3842757" y="857047"/>
                </a:lnTo>
                <a:lnTo>
                  <a:pt x="3614977" y="857047"/>
                </a:lnTo>
                <a:lnTo>
                  <a:pt x="3516436" y="857047"/>
                </a:lnTo>
                <a:cubicBezTo>
                  <a:pt x="3516436" y="857047"/>
                  <a:pt x="3516436" y="857047"/>
                  <a:pt x="3452333" y="857047"/>
                </a:cubicBezTo>
                <a:lnTo>
                  <a:pt x="3311869" y="857047"/>
                </a:lnTo>
                <a:lnTo>
                  <a:pt x="3300088" y="857047"/>
                </a:lnTo>
                <a:lnTo>
                  <a:pt x="3272588" y="857047"/>
                </a:lnTo>
                <a:lnTo>
                  <a:pt x="3179295" y="857047"/>
                </a:lnTo>
                <a:lnTo>
                  <a:pt x="3003610" y="857047"/>
                </a:lnTo>
                <a:lnTo>
                  <a:pt x="2997618" y="857047"/>
                </a:lnTo>
                <a:cubicBezTo>
                  <a:pt x="2683367" y="857047"/>
                  <a:pt x="2054864" y="857047"/>
                  <a:pt x="797860" y="857047"/>
                </a:cubicBezTo>
                <a:cubicBezTo>
                  <a:pt x="797860" y="857047"/>
                  <a:pt x="797860"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Text Placeholder 2">
            <a:extLst>
              <a:ext uri="{FF2B5EF4-FFF2-40B4-BE49-F238E27FC236}">
                <a16:creationId xmlns:a16="http://schemas.microsoft.com/office/drawing/2014/main" id="{B2C05D40-E181-344C-97EC-43678D433780}"/>
              </a:ext>
            </a:extLst>
          </p:cNvPr>
          <p:cNvSpPr>
            <a:spLocks noGrp="1"/>
          </p:cNvSpPr>
          <p:nvPr>
            <p:ph sz="half" idx="1"/>
          </p:nvPr>
        </p:nvSpPr>
        <p:spPr>
          <a:xfrm>
            <a:off x="540278" y="5189400"/>
            <a:ext cx="6692953" cy="544260"/>
          </a:xfrm>
        </p:spPr>
        <p:txBody>
          <a:bodyPr vert="horz" lIns="91440" tIns="45720" rIns="91440" bIns="45720" rtlCol="0" anchor="ctr">
            <a:normAutofit/>
          </a:bodyPr>
          <a:lstStyle/>
          <a:p>
            <a:pPr marL="0" indent="0">
              <a:buNone/>
            </a:pPr>
            <a:r>
              <a:rPr lang="en-US" sz="2800" dirty="0">
                <a:solidFill>
                  <a:srgbClr val="FEFFFF"/>
                </a:solidFill>
              </a:rPr>
              <a:t>Students proceed at their own pace</a:t>
            </a:r>
          </a:p>
        </p:txBody>
      </p:sp>
    </p:spTree>
    <p:extLst>
      <p:ext uri="{BB962C8B-B14F-4D97-AF65-F5344CB8AC3E}">
        <p14:creationId xmlns:p14="http://schemas.microsoft.com/office/powerpoint/2010/main" val="2243900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162586F8-C92E-4B40-AFF5-27FA09EA74BE}"/>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4000" kern="1200" spc="-50" baseline="0" dirty="0">
                <a:latin typeface="+mj-lt"/>
                <a:ea typeface="+mj-ea"/>
                <a:cs typeface="+mj-cs"/>
              </a:rPr>
              <a:t>No one signed up for this</a:t>
            </a:r>
          </a:p>
        </p:txBody>
      </p:sp>
      <p:sp>
        <p:nvSpPr>
          <p:cNvPr id="6" name="Text Placeholder 5">
            <a:extLst>
              <a:ext uri="{FF2B5EF4-FFF2-40B4-BE49-F238E27FC236}">
                <a16:creationId xmlns:a16="http://schemas.microsoft.com/office/drawing/2014/main" id="{E4D4DECB-1325-4F44-AE5D-9D4BA1B2A017}"/>
              </a:ext>
            </a:extLst>
          </p:cNvPr>
          <p:cNvSpPr>
            <a:spLocks noGrp="1"/>
          </p:cNvSpPr>
          <p:nvPr>
            <p:ph type="body" sz="half" idx="2"/>
          </p:nvPr>
        </p:nvSpPr>
        <p:spPr>
          <a:xfrm>
            <a:off x="815546" y="2700171"/>
            <a:ext cx="6259671" cy="3188800"/>
          </a:xfrm>
        </p:spPr>
        <p:txBody>
          <a:bodyPr vert="horz" lIns="0" tIns="45720" rIns="0" bIns="45720" rtlCol="0">
            <a:normAutofit/>
          </a:bodyPr>
          <a:lstStyle/>
          <a:p>
            <a:pPr marL="457200" indent="-457200">
              <a:buFont typeface="Arial" panose="020B0604020202020204" pitchFamily="34" charset="0"/>
              <a:buChar char="•"/>
            </a:pPr>
            <a:r>
              <a:rPr lang="en-US" sz="2800" dirty="0"/>
              <a:t>Teaching remotely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Switching from one scenario, e.g. in person learning, to another, practically overnight</a:t>
            </a:r>
          </a:p>
        </p:txBody>
      </p:sp>
      <p:sp>
        <p:nvSpPr>
          <p:cNvPr id="21" name="Rectangle 2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person lying on a bed&#10;&#10;Description automatically generated">
            <a:extLst>
              <a:ext uri="{FF2B5EF4-FFF2-40B4-BE49-F238E27FC236}">
                <a16:creationId xmlns:a16="http://schemas.microsoft.com/office/drawing/2014/main" id="{D9CC0B3C-7986-4543-80A4-DC8B91BF15F3}"/>
              </a:ext>
            </a:extLst>
          </p:cNvPr>
          <p:cNvPicPr>
            <a:picLocks noGrp="1" noChangeAspect="1"/>
          </p:cNvPicPr>
          <p:nvPr>
            <p:ph idx="1"/>
          </p:nvPr>
        </p:nvPicPr>
        <p:blipFill rotWithShape="1">
          <a:blip r:embed="rId2"/>
          <a:srcRect l="7977" r="2977"/>
          <a:stretch/>
        </p:blipFill>
        <p:spPr>
          <a:xfrm>
            <a:off x="7611902" y="10"/>
            <a:ext cx="4580097" cy="6857990"/>
          </a:xfrm>
          <a:prstGeom prst="rect">
            <a:avLst/>
          </a:prstGeom>
        </p:spPr>
      </p:pic>
    </p:spTree>
    <p:extLst>
      <p:ext uri="{BB962C8B-B14F-4D97-AF65-F5344CB8AC3E}">
        <p14:creationId xmlns:p14="http://schemas.microsoft.com/office/powerpoint/2010/main" val="3379980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Enrichment for advanced students</a:t>
            </a:r>
            <a:endParaRPr lang="en-US" dirty="0"/>
          </a:p>
        </p:txBody>
      </p:sp>
      <p:sp>
        <p:nvSpPr>
          <p:cNvPr id="3" name="Content Placeholder 2"/>
          <p:cNvSpPr>
            <a:spLocks noGrp="1"/>
          </p:cNvSpPr>
          <p:nvPr>
            <p:ph sz="half" idx="1"/>
          </p:nvPr>
        </p:nvSpPr>
        <p:spPr>
          <a:xfrm>
            <a:off x="690465" y="1845734"/>
            <a:ext cx="5344574" cy="4023254"/>
          </a:xfrm>
        </p:spPr>
        <p:txBody>
          <a:bodyPr>
            <a:normAutofit/>
          </a:bodyPr>
          <a:lstStyle/>
          <a:p>
            <a:r>
              <a:rPr lang="en-US" sz="3200" dirty="0"/>
              <a:t>That child who is far ahead of the class, instead of giving her more worksheets to do after she finished her math assignment for the week say, </a:t>
            </a:r>
          </a:p>
          <a:p>
            <a:r>
              <a:rPr lang="en-US" sz="3200" dirty="0"/>
              <a:t>“Great job! You can play these games on the computer!”</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54160" y="1846263"/>
            <a:ext cx="4865280" cy="4022725"/>
          </a:xfrm>
        </p:spPr>
      </p:pic>
    </p:spTree>
    <p:extLst>
      <p:ext uri="{BB962C8B-B14F-4D97-AF65-F5344CB8AC3E}">
        <p14:creationId xmlns:p14="http://schemas.microsoft.com/office/powerpoint/2010/main" val="1056038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265" y="286604"/>
            <a:ext cx="10488415" cy="1332132"/>
          </a:xfrm>
        </p:spPr>
        <p:txBody>
          <a:bodyPr>
            <a:normAutofit fontScale="90000"/>
          </a:bodyPr>
          <a:lstStyle/>
          <a:p>
            <a:r>
              <a:rPr lang="en-US" b="1" dirty="0"/>
              <a:t> Individualized instruction for students with special needs</a:t>
            </a:r>
            <a:endParaRPr lang="en-US" dirty="0"/>
          </a:p>
        </p:txBody>
      </p:sp>
      <p:sp>
        <p:nvSpPr>
          <p:cNvPr id="3" name="Content Placeholder 2"/>
          <p:cNvSpPr>
            <a:spLocks noGrp="1"/>
          </p:cNvSpPr>
          <p:nvPr>
            <p:ph sz="half" idx="1"/>
          </p:nvPr>
        </p:nvSpPr>
        <p:spPr>
          <a:xfrm>
            <a:off x="578498" y="1845734"/>
            <a:ext cx="5456541" cy="3901923"/>
          </a:xfrm>
        </p:spPr>
        <p:txBody>
          <a:bodyPr>
            <a:noAutofit/>
          </a:bodyPr>
          <a:lstStyle/>
          <a:p>
            <a:r>
              <a:rPr lang="en-US" sz="3200" b="1" dirty="0"/>
              <a:t>If </a:t>
            </a:r>
            <a:r>
              <a:rPr lang="en-US" sz="3200" dirty="0"/>
              <a:t>you have a student in your sixth-grade  class who has not mastered multiplication, you want to do something that is age-appropriate. What could be more age appropriate for middle school students than video games?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8238" y="2206431"/>
            <a:ext cx="4937125" cy="3302388"/>
          </a:xfrm>
        </p:spPr>
      </p:pic>
    </p:spTree>
    <p:extLst>
      <p:ext uri="{BB962C8B-B14F-4D97-AF65-F5344CB8AC3E}">
        <p14:creationId xmlns:p14="http://schemas.microsoft.com/office/powerpoint/2010/main" val="949053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3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4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4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1" name="Rectangle 6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65" name="Rectangle 64">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2EFEB8EC-A629-0E4D-AC1D-3CB70B85271B}"/>
              </a:ext>
            </a:extLst>
          </p:cNvPr>
          <p:cNvSpPr txBox="1"/>
          <p:nvPr/>
        </p:nvSpPr>
        <p:spPr>
          <a:xfrm>
            <a:off x="78286" y="967417"/>
            <a:ext cx="4583812" cy="374001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solidFill>
                  <a:srgbClr val="FEFFFF"/>
                </a:solidFill>
                <a:latin typeface="+mj-lt"/>
                <a:ea typeface="+mj-ea"/>
                <a:cs typeface="+mj-cs"/>
              </a:rPr>
              <a:t>Four games teaching fractions, statistics, social studies and English</a:t>
            </a:r>
          </a:p>
          <a:p>
            <a:pPr>
              <a:lnSpc>
                <a:spcPct val="90000"/>
              </a:lnSpc>
              <a:spcBef>
                <a:spcPct val="0"/>
              </a:spcBef>
              <a:spcAft>
                <a:spcPts val="600"/>
              </a:spcAft>
            </a:pPr>
            <a:endParaRPr lang="en-US" sz="4000" dirty="0">
              <a:solidFill>
                <a:srgbClr val="FEFFFF"/>
              </a:solidFill>
              <a:latin typeface="+mj-lt"/>
              <a:ea typeface="+mj-ea"/>
              <a:cs typeface="+mj-cs"/>
            </a:endParaRPr>
          </a:p>
        </p:txBody>
      </p:sp>
      <p:sp>
        <p:nvSpPr>
          <p:cNvPr id="69"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descr="A picture containing room&#10;&#10;Description automatically generated">
            <a:extLst>
              <a:ext uri="{FF2B5EF4-FFF2-40B4-BE49-F238E27FC236}">
                <a16:creationId xmlns:a16="http://schemas.microsoft.com/office/drawing/2014/main" id="{C25F86BB-402A-3F42-ADB7-3BB22FDDE311}"/>
              </a:ext>
            </a:extLst>
          </p:cNvPr>
          <p:cNvPicPr>
            <a:picLocks noChangeAspect="1"/>
          </p:cNvPicPr>
          <p:nvPr/>
        </p:nvPicPr>
        <p:blipFill>
          <a:blip r:embed="rId3"/>
          <a:stretch>
            <a:fillRect/>
          </a:stretch>
        </p:blipFill>
        <p:spPr>
          <a:xfrm>
            <a:off x="5862547" y="932215"/>
            <a:ext cx="5376699" cy="4930468"/>
          </a:xfrm>
          <a:prstGeom prst="rect">
            <a:avLst/>
          </a:prstGeom>
        </p:spPr>
      </p:pic>
      <p:sp>
        <p:nvSpPr>
          <p:cNvPr id="2" name="Rectangle 1">
            <a:extLst>
              <a:ext uri="{FF2B5EF4-FFF2-40B4-BE49-F238E27FC236}">
                <a16:creationId xmlns:a16="http://schemas.microsoft.com/office/drawing/2014/main" id="{DAAB8F1F-7832-2D4D-A8F2-420F07E54D50}"/>
              </a:ext>
            </a:extLst>
          </p:cNvPr>
          <p:cNvSpPr/>
          <p:nvPr/>
        </p:nvSpPr>
        <p:spPr>
          <a:xfrm>
            <a:off x="5666680" y="2088293"/>
            <a:ext cx="1327244" cy="14457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E04D68E-CF0E-E143-BE91-F5B547C2B528}"/>
              </a:ext>
            </a:extLst>
          </p:cNvPr>
          <p:cNvSpPr/>
          <p:nvPr/>
        </p:nvSpPr>
        <p:spPr>
          <a:xfrm>
            <a:off x="5666681" y="906215"/>
            <a:ext cx="2661774" cy="1182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E42E5BB-6F56-8646-91B4-9CEDB2C2D8C8}"/>
              </a:ext>
            </a:extLst>
          </p:cNvPr>
          <p:cNvSpPr txBox="1"/>
          <p:nvPr/>
        </p:nvSpPr>
        <p:spPr>
          <a:xfrm>
            <a:off x="820457" y="5273043"/>
            <a:ext cx="2321982" cy="523220"/>
          </a:xfrm>
          <a:prstGeom prst="rect">
            <a:avLst/>
          </a:prstGeom>
          <a:noFill/>
        </p:spPr>
        <p:txBody>
          <a:bodyPr wrap="none" rtlCol="0">
            <a:spAutoFit/>
          </a:bodyPr>
          <a:lstStyle/>
          <a:p>
            <a:r>
              <a:rPr lang="en-US" sz="2800" dirty="0"/>
              <a:t>For Grades 5-8</a:t>
            </a:r>
          </a:p>
        </p:txBody>
      </p:sp>
      <p:sp>
        <p:nvSpPr>
          <p:cNvPr id="62" name="Rectangle 61">
            <a:extLst>
              <a:ext uri="{FF2B5EF4-FFF2-40B4-BE49-F238E27FC236}">
                <a16:creationId xmlns:a16="http://schemas.microsoft.com/office/drawing/2014/main" id="{FD236867-BF72-4647-94A7-FD612FD422F9}"/>
              </a:ext>
            </a:extLst>
          </p:cNvPr>
          <p:cNvSpPr/>
          <p:nvPr/>
        </p:nvSpPr>
        <p:spPr>
          <a:xfrm>
            <a:off x="10144897" y="906215"/>
            <a:ext cx="1271778" cy="1182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763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Math in context</a:t>
            </a:r>
            <a:endParaRPr lang="en-US" dirty="0"/>
          </a:p>
        </p:txBody>
      </p:sp>
      <p:sp>
        <p:nvSpPr>
          <p:cNvPr id="3" name="Content Placeholder 2"/>
          <p:cNvSpPr>
            <a:spLocks noGrp="1"/>
          </p:cNvSpPr>
          <p:nvPr>
            <p:ph sz="half" idx="1"/>
          </p:nvPr>
        </p:nvSpPr>
        <p:spPr>
          <a:xfrm>
            <a:off x="385101" y="1944628"/>
            <a:ext cx="5362831" cy="4085509"/>
          </a:xfrm>
        </p:spPr>
        <p:txBody>
          <a:bodyPr>
            <a:normAutofit/>
          </a:bodyPr>
          <a:lstStyle/>
          <a:p>
            <a:endParaRPr lang="en-US"/>
          </a:p>
          <a:p>
            <a:endParaRPr lang="en-US" dirty="0"/>
          </a:p>
        </p:txBody>
      </p:sp>
      <p:pic>
        <p:nvPicPr>
          <p:cNvPr id="9" name="Content Placeholder 8" descr="A close up of a sign&#10;&#10;Description automatically generated">
            <a:extLst>
              <a:ext uri="{FF2B5EF4-FFF2-40B4-BE49-F238E27FC236}">
                <a16:creationId xmlns:a16="http://schemas.microsoft.com/office/drawing/2014/main" id="{95EF2544-F82B-F545-99D2-089008C96878}"/>
              </a:ext>
            </a:extLst>
          </p:cNvPr>
          <p:cNvPicPr>
            <a:picLocks noGrp="1" noChangeAspect="1"/>
          </p:cNvPicPr>
          <p:nvPr>
            <p:ph sz="half" idx="2"/>
          </p:nvPr>
        </p:nvPicPr>
        <p:blipFill>
          <a:blip r:embed="rId3"/>
          <a:stretch>
            <a:fillRect/>
          </a:stretch>
        </p:blipFill>
        <p:spPr>
          <a:xfrm>
            <a:off x="7687361" y="2532736"/>
            <a:ext cx="4375878" cy="2990183"/>
          </a:xfrm>
        </p:spPr>
      </p:pic>
      <p:pic>
        <p:nvPicPr>
          <p:cNvPr id="8" name="Picture 7" descr="A person riding a wave on top of a body of water&#10;&#10;Description automatically generated">
            <a:extLst>
              <a:ext uri="{FF2B5EF4-FFF2-40B4-BE49-F238E27FC236}">
                <a16:creationId xmlns:a16="http://schemas.microsoft.com/office/drawing/2014/main" id="{DE93CE5B-FAAD-714E-AB24-656EFE4CC3D4}"/>
              </a:ext>
            </a:extLst>
          </p:cNvPr>
          <p:cNvPicPr>
            <a:picLocks noChangeAspect="1"/>
          </p:cNvPicPr>
          <p:nvPr/>
        </p:nvPicPr>
        <p:blipFill>
          <a:blip r:embed="rId4"/>
          <a:stretch>
            <a:fillRect/>
          </a:stretch>
        </p:blipFill>
        <p:spPr>
          <a:xfrm>
            <a:off x="323892" y="1955871"/>
            <a:ext cx="7263888" cy="3845902"/>
          </a:xfrm>
          <a:prstGeom prst="rect">
            <a:avLst/>
          </a:prstGeom>
        </p:spPr>
      </p:pic>
    </p:spTree>
    <p:extLst>
      <p:ext uri="{BB962C8B-B14F-4D97-AF65-F5344CB8AC3E}">
        <p14:creationId xmlns:p14="http://schemas.microsoft.com/office/powerpoint/2010/main" val="830524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11955-8893-D84B-A96D-037B4B5D2C19}"/>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Let’s take a look at how that works</a:t>
            </a:r>
          </a:p>
        </p:txBody>
      </p:sp>
      <p:pic>
        <p:nvPicPr>
          <p:cNvPr id="4" name="Fish Lake.mp4" descr="Fish Lake.mp4">
            <a:hlinkClick r:id="" action="ppaction://media"/>
            <a:extLst>
              <a:ext uri="{FF2B5EF4-FFF2-40B4-BE49-F238E27FC236}">
                <a16:creationId xmlns:a16="http://schemas.microsoft.com/office/drawing/2014/main" id="{E219EB22-708B-1C4D-8BE9-4737119AFA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20670" y="640081"/>
            <a:ext cx="6738874" cy="5054156"/>
          </a:xfrm>
          <a:prstGeom prst="rect">
            <a:avLst/>
          </a:prstGeom>
        </p:spPr>
      </p:pic>
      <p:cxnSp>
        <p:nvCxnSpPr>
          <p:cNvPr id="26"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7"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497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516835"/>
            <a:ext cx="3084844" cy="2103875"/>
          </a:xfrm>
        </p:spPr>
        <p:txBody>
          <a:bodyPr vert="horz" lIns="91440" tIns="45720" rIns="91440" bIns="45720" rtlCol="0" anchor="b">
            <a:normAutofit/>
          </a:bodyPr>
          <a:lstStyle/>
          <a:p>
            <a:r>
              <a:rPr lang="en-US" sz="3600" kern="1200" spc="-50" baseline="0" dirty="0">
                <a:solidFill>
                  <a:srgbClr val="FFFFFF"/>
                </a:solidFill>
                <a:latin typeface="+mj-lt"/>
                <a:ea typeface="+mj-ea"/>
                <a:cs typeface="+mj-cs"/>
              </a:rPr>
              <a:t>Math integrated with social studies</a:t>
            </a:r>
          </a:p>
        </p:txBody>
      </p:sp>
      <p:sp>
        <p:nvSpPr>
          <p:cNvPr id="3" name="Content Placeholder 2"/>
          <p:cNvSpPr>
            <a:spLocks noGrp="1"/>
          </p:cNvSpPr>
          <p:nvPr>
            <p:ph sz="half" idx="1"/>
          </p:nvPr>
        </p:nvSpPr>
        <p:spPr>
          <a:xfrm>
            <a:off x="492371" y="2653800"/>
            <a:ext cx="3084844" cy="3335519"/>
          </a:xfrm>
        </p:spPr>
        <p:txBody>
          <a:bodyPr vert="horz" lIns="0" tIns="45720" rIns="0" bIns="45720" rtlCol="0">
            <a:normAutofit/>
          </a:bodyPr>
          <a:lstStyle/>
          <a:p>
            <a:endParaRPr lang="en-US" sz="1500">
              <a:solidFill>
                <a:srgbClr val="FFFFFF"/>
              </a:solidFill>
            </a:endParaRPr>
          </a:p>
          <a:p>
            <a:endParaRPr lang="en-US" sz="1500">
              <a:solidFill>
                <a:srgbClr val="FFFFFF"/>
              </a:solidFill>
            </a:endParaRPr>
          </a:p>
        </p:txBody>
      </p:sp>
      <p:pic>
        <p:nvPicPr>
          <p:cNvPr id="8" name="Content Placeholder 7" descr="A close up of a sign&#10;&#10;Description automatically generated">
            <a:extLst>
              <a:ext uri="{FF2B5EF4-FFF2-40B4-BE49-F238E27FC236}">
                <a16:creationId xmlns:a16="http://schemas.microsoft.com/office/drawing/2014/main" id="{BAC68A45-4140-6E4A-94DE-8A1280E4CAAE}"/>
              </a:ext>
            </a:extLst>
          </p:cNvPr>
          <p:cNvPicPr>
            <a:picLocks noGrp="1" noChangeAspect="1"/>
          </p:cNvPicPr>
          <p:nvPr>
            <p:ph sz="half" idx="2"/>
          </p:nvPr>
        </p:nvPicPr>
        <p:blipFill rotWithShape="1">
          <a:blip r:embed="rId3"/>
          <a:srcRect l="10019" r="11032" b="-1"/>
          <a:stretch/>
        </p:blipFill>
        <p:spPr>
          <a:xfrm>
            <a:off x="4075043" y="10"/>
            <a:ext cx="8111272" cy="6857990"/>
          </a:xfrm>
          <a:prstGeom prst="rect">
            <a:avLst/>
          </a:prstGeom>
        </p:spPr>
      </p:pic>
      <p:sp>
        <p:nvSpPr>
          <p:cNvPr id="23" name="Rectangle 2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93166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Illustration of 7/8 of a trail completed and 1/8 left">
            <a:extLst>
              <a:ext uri="{FF2B5EF4-FFF2-40B4-BE49-F238E27FC236}">
                <a16:creationId xmlns:a16="http://schemas.microsoft.com/office/drawing/2014/main" id="{94DE93F5-EDAB-D047-AF52-604F04374327}"/>
              </a:ext>
            </a:extLst>
          </p:cNvPr>
          <p:cNvPicPr>
            <a:picLocks noGrp="1" noChangeAspect="1"/>
          </p:cNvPicPr>
          <p:nvPr>
            <p:ph sz="half" idx="1"/>
          </p:nvPr>
        </p:nvPicPr>
        <p:blipFill rotWithShape="1">
          <a:blip r:embed="rId2"/>
          <a:srcRect t="2270"/>
          <a:stretch/>
        </p:blipFill>
        <p:spPr>
          <a:xfrm>
            <a:off x="-32" y="10"/>
            <a:ext cx="12192031" cy="4915066"/>
          </a:xfrm>
          <a:prstGeom prst="rect">
            <a:avLst/>
          </a:prstGeom>
        </p:spPr>
      </p:pic>
      <p:sp>
        <p:nvSpPr>
          <p:cNvPr id="17" name="Rectangle 16">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87D67CC-0E99-0A43-B99E-C8AE6F7229A3}"/>
              </a:ext>
            </a:extLst>
          </p:cNvPr>
          <p:cNvSpPr>
            <a:spLocks noGrp="1"/>
          </p:cNvSpPr>
          <p:nvPr>
            <p:ph type="title"/>
          </p:nvPr>
        </p:nvSpPr>
        <p:spPr>
          <a:xfrm>
            <a:off x="1066800" y="5379721"/>
            <a:ext cx="10058400" cy="822960"/>
          </a:xfrm>
        </p:spPr>
        <p:txBody>
          <a:bodyPr vert="horz" lIns="91440" tIns="45720" rIns="91440" bIns="45720" rtlCol="0" anchor="b">
            <a:normAutofit/>
          </a:bodyPr>
          <a:lstStyle/>
          <a:p>
            <a:r>
              <a:rPr lang="en-US">
                <a:solidFill>
                  <a:srgbClr val="FFFFFF"/>
                </a:solidFill>
              </a:rPr>
              <a:t>While learning math</a:t>
            </a:r>
          </a:p>
        </p:txBody>
      </p:sp>
      <p:sp>
        <p:nvSpPr>
          <p:cNvPr id="19" name="Rectangle 18">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8536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AB0C2-A938-0148-A64C-60AC6A3B0052}"/>
              </a:ext>
            </a:extLst>
          </p:cNvPr>
          <p:cNvSpPr>
            <a:spLocks noGrp="1"/>
          </p:cNvSpPr>
          <p:nvPr>
            <p:ph type="title"/>
          </p:nvPr>
        </p:nvSpPr>
        <p:spPr>
          <a:xfrm>
            <a:off x="5289754" y="639097"/>
            <a:ext cx="6253317" cy="3686015"/>
          </a:xfrm>
        </p:spPr>
        <p:txBody>
          <a:bodyPr vert="horz" lIns="91440" tIns="45720" rIns="91440" bIns="45720" rtlCol="0" anchor="b">
            <a:normAutofit fontScale="90000"/>
          </a:bodyPr>
          <a:lstStyle/>
          <a:p>
            <a:r>
              <a:rPr lang="en-US" sz="8000" dirty="0">
                <a:solidFill>
                  <a:schemeClr val="tx1">
                    <a:lumMod val="85000"/>
                    <a:lumOff val="15000"/>
                  </a:schemeClr>
                </a:solidFill>
              </a:rPr>
              <a:t>Direct teaching,</a:t>
            </a:r>
            <a:br>
              <a:rPr lang="en-US" sz="8000" dirty="0">
                <a:solidFill>
                  <a:schemeClr val="tx1">
                    <a:lumMod val="85000"/>
                    <a:lumOff val="15000"/>
                  </a:schemeClr>
                </a:solidFill>
              </a:rPr>
            </a:br>
            <a:r>
              <a:rPr lang="en-US" sz="8000" dirty="0">
                <a:solidFill>
                  <a:schemeClr val="tx1">
                    <a:lumMod val="85000"/>
                    <a:lumOff val="15000"/>
                  </a:schemeClr>
                </a:solidFill>
              </a:rPr>
              <a:t>Multiple modes</a:t>
            </a:r>
          </a:p>
        </p:txBody>
      </p:sp>
      <p:pic>
        <p:nvPicPr>
          <p:cNvPr id="6" name="Picture 5" descr="A picture containing fence, table, sitting, person&#10;&#10;Description automatically generated">
            <a:extLst>
              <a:ext uri="{FF2B5EF4-FFF2-40B4-BE49-F238E27FC236}">
                <a16:creationId xmlns:a16="http://schemas.microsoft.com/office/drawing/2014/main" id="{3F8DAAD2-2107-8045-90E6-98BFE4CB78BE}"/>
              </a:ext>
            </a:extLst>
          </p:cNvPr>
          <p:cNvPicPr>
            <a:picLocks noChangeAspect="1"/>
          </p:cNvPicPr>
          <p:nvPr/>
        </p:nvPicPr>
        <p:blipFill rotWithShape="1">
          <a:blip r:embed="rId3"/>
          <a:srcRect r="-2" b="12913"/>
          <a:stretch/>
        </p:blipFill>
        <p:spPr>
          <a:xfrm>
            <a:off x="633999" y="620720"/>
            <a:ext cx="4001315" cy="5086933"/>
          </a:xfrm>
          <a:prstGeom prst="rect">
            <a:avLst/>
          </a:prstGeom>
        </p:spPr>
      </p:pic>
      <p:cxnSp>
        <p:nvCxnSpPr>
          <p:cNvPr id="19" name="Straight Connector 18">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AB8ECB2-FB64-476F-A62F-36D68C8C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289CEAD5-ED2F-4675-9E4C-80B8A0E8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2026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6146-2091-6744-A05A-FC8897456AA6}"/>
              </a:ext>
            </a:extLst>
          </p:cNvPr>
          <p:cNvSpPr>
            <a:spLocks noGrp="1"/>
          </p:cNvSpPr>
          <p:nvPr>
            <p:ph type="ctrTitle"/>
          </p:nvPr>
        </p:nvSpPr>
        <p:spPr/>
        <p:txBody>
          <a:bodyPr/>
          <a:lstStyle/>
          <a:p>
            <a:r>
              <a:rPr lang="en-US" dirty="0"/>
              <a:t>Let’s look at a wigwam</a:t>
            </a:r>
          </a:p>
        </p:txBody>
      </p:sp>
      <p:sp>
        <p:nvSpPr>
          <p:cNvPr id="3" name="Subtitle 2">
            <a:extLst>
              <a:ext uri="{FF2B5EF4-FFF2-40B4-BE49-F238E27FC236}">
                <a16:creationId xmlns:a16="http://schemas.microsoft.com/office/drawing/2014/main" id="{B2632625-E790-FB4E-B559-A657ED049452}"/>
              </a:ext>
            </a:extLst>
          </p:cNvPr>
          <p:cNvSpPr>
            <a:spLocks noGrp="1"/>
          </p:cNvSpPr>
          <p:nvPr>
            <p:ph type="subTitle" idx="1"/>
          </p:nvPr>
        </p:nvSpPr>
        <p:spPr/>
        <p:txBody>
          <a:bodyPr>
            <a:normAutofit/>
          </a:bodyPr>
          <a:lstStyle/>
          <a:p>
            <a:r>
              <a:rPr lang="en-US" dirty="0"/>
              <a:t>Kinesthetic learners in Making Camp Premium </a:t>
            </a:r>
          </a:p>
          <a:p>
            <a:r>
              <a:rPr lang="en-US" sz="1800" dirty="0">
                <a:hlinkClick r:id="rId2"/>
              </a:rPr>
              <a:t>https://www.7generationgames.com/rutabaga/making_camp_premium/</a:t>
            </a:r>
            <a:r>
              <a:rPr lang="en-US" sz="1800" dirty="0"/>
              <a:t>	</a:t>
            </a:r>
          </a:p>
        </p:txBody>
      </p:sp>
    </p:spTree>
    <p:extLst>
      <p:ext uri="{BB962C8B-B14F-4D97-AF65-F5344CB8AC3E}">
        <p14:creationId xmlns:p14="http://schemas.microsoft.com/office/powerpoint/2010/main" val="535120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1F7BA-2F27-9343-8D2C-BBCA743744E5}"/>
              </a:ext>
            </a:extLst>
          </p:cNvPr>
          <p:cNvSpPr>
            <a:spLocks noGrp="1"/>
          </p:cNvSpPr>
          <p:nvPr>
            <p:ph type="title"/>
          </p:nvPr>
        </p:nvSpPr>
        <p:spPr/>
        <p:txBody>
          <a:bodyPr/>
          <a:lstStyle/>
          <a:p>
            <a:r>
              <a:rPr lang="en-US" dirty="0"/>
              <a:t>Auditory &amp; visual learners</a:t>
            </a:r>
          </a:p>
        </p:txBody>
      </p:sp>
      <p:sp>
        <p:nvSpPr>
          <p:cNvPr id="3" name="Text Placeholder 2">
            <a:extLst>
              <a:ext uri="{FF2B5EF4-FFF2-40B4-BE49-F238E27FC236}">
                <a16:creationId xmlns:a16="http://schemas.microsoft.com/office/drawing/2014/main" id="{82D79814-4391-CE4C-AB24-12B2F194B024}"/>
              </a:ext>
            </a:extLst>
          </p:cNvPr>
          <p:cNvSpPr>
            <a:spLocks noGrp="1"/>
          </p:cNvSpPr>
          <p:nvPr>
            <p:ph type="body" idx="1"/>
          </p:nvPr>
        </p:nvSpPr>
        <p:spPr/>
        <p:txBody>
          <a:bodyPr>
            <a:normAutofit fontScale="92500" lnSpcReduction="10000"/>
          </a:bodyPr>
          <a:lstStyle/>
          <a:p>
            <a:r>
              <a:rPr lang="en-US" dirty="0"/>
              <a:t>Video example:</a:t>
            </a:r>
          </a:p>
          <a:p>
            <a:r>
              <a:rPr lang="en-US" dirty="0"/>
              <a:t> </a:t>
            </a:r>
            <a:r>
              <a:rPr lang="en-US" dirty="0">
                <a:hlinkClick r:id="rId2"/>
              </a:rPr>
              <a:t>https://youtu.be/2HaOFcE_KwM</a:t>
            </a:r>
            <a:r>
              <a:rPr lang="en-US" dirty="0"/>
              <a:t> </a:t>
            </a:r>
            <a:br>
              <a:rPr lang="en-US" dirty="0"/>
            </a:br>
            <a:r>
              <a:rPr lang="en-US" dirty="0"/>
              <a:t> (the Marten Clan) </a:t>
            </a:r>
          </a:p>
        </p:txBody>
      </p:sp>
      <p:pic>
        <p:nvPicPr>
          <p:cNvPr id="5" name="Picture 4">
            <a:extLst>
              <a:ext uri="{FF2B5EF4-FFF2-40B4-BE49-F238E27FC236}">
                <a16:creationId xmlns:a16="http://schemas.microsoft.com/office/drawing/2014/main" id="{67C6CB54-BE8E-3E4E-B30C-225BA7BB1A93}"/>
              </a:ext>
            </a:extLst>
          </p:cNvPr>
          <p:cNvPicPr>
            <a:picLocks noChangeAspect="1"/>
          </p:cNvPicPr>
          <p:nvPr/>
        </p:nvPicPr>
        <p:blipFill>
          <a:blip r:embed="rId3"/>
          <a:stretch>
            <a:fillRect/>
          </a:stretch>
        </p:blipFill>
        <p:spPr>
          <a:xfrm>
            <a:off x="7039231" y="3182112"/>
            <a:ext cx="3918857" cy="1143000"/>
          </a:xfrm>
          <a:prstGeom prst="rect">
            <a:avLst/>
          </a:prstGeom>
        </p:spPr>
      </p:pic>
    </p:spTree>
    <p:extLst>
      <p:ext uri="{BB962C8B-B14F-4D97-AF65-F5344CB8AC3E}">
        <p14:creationId xmlns:p14="http://schemas.microsoft.com/office/powerpoint/2010/main" val="129191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760726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62F84C9C-6086-414B-9FCF-F5AAE5244FAD}"/>
              </a:ext>
            </a:extLst>
          </p:cNvPr>
          <p:cNvSpPr>
            <a:spLocks noGrp="1"/>
          </p:cNvSpPr>
          <p:nvPr>
            <p:ph type="title"/>
          </p:nvPr>
        </p:nvSpPr>
        <p:spPr>
          <a:xfrm>
            <a:off x="5220928" y="965200"/>
            <a:ext cx="5999002" cy="4927600"/>
          </a:xfrm>
        </p:spPr>
        <p:txBody>
          <a:bodyPr vert="horz" lIns="91440" tIns="45720" rIns="91440" bIns="45720" rtlCol="0" anchor="ctr">
            <a:normAutofit/>
          </a:bodyPr>
          <a:lstStyle/>
          <a:p>
            <a:r>
              <a:rPr lang="en-US">
                <a:solidFill>
                  <a:srgbClr val="FFFFFF"/>
                </a:solidFill>
              </a:rPr>
              <a:t>The Research Base</a:t>
            </a:r>
          </a:p>
        </p:txBody>
      </p:sp>
      <p:pic>
        <p:nvPicPr>
          <p:cNvPr id="7" name="Picture 6" descr="A person sitting in front of a computer&#10;&#10;Description automatically generated">
            <a:extLst>
              <a:ext uri="{FF2B5EF4-FFF2-40B4-BE49-F238E27FC236}">
                <a16:creationId xmlns:a16="http://schemas.microsoft.com/office/drawing/2014/main" id="{F3528F91-A604-C34F-BB3C-B30B49AE429A}"/>
              </a:ext>
            </a:extLst>
          </p:cNvPr>
          <p:cNvPicPr>
            <a:picLocks noChangeAspect="1"/>
          </p:cNvPicPr>
          <p:nvPr/>
        </p:nvPicPr>
        <p:blipFill>
          <a:blip r:embed="rId2"/>
          <a:stretch>
            <a:fillRect/>
          </a:stretch>
        </p:blipFill>
        <p:spPr>
          <a:xfrm>
            <a:off x="1207657" y="2217641"/>
            <a:ext cx="2150139" cy="2150139"/>
          </a:xfrm>
          <a:prstGeom prst="rect">
            <a:avLst/>
          </a:prstGeom>
        </p:spPr>
      </p:pic>
    </p:spTree>
    <p:extLst>
      <p:ext uri="{BB962C8B-B14F-4D97-AF65-F5344CB8AC3E}">
        <p14:creationId xmlns:p14="http://schemas.microsoft.com/office/powerpoint/2010/main" val="373938326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D03BD-560D-7A42-BF85-FEF44B693458}"/>
              </a:ext>
            </a:extLst>
          </p:cNvPr>
          <p:cNvSpPr>
            <a:spLocks noGrp="1"/>
          </p:cNvSpPr>
          <p:nvPr>
            <p:ph type="title"/>
          </p:nvPr>
        </p:nvSpPr>
        <p:spPr/>
        <p:txBody>
          <a:bodyPr/>
          <a:lstStyle/>
          <a:p>
            <a:r>
              <a:rPr lang="en-US" dirty="0"/>
              <a:t>Making Camp includes math, social studies and English/ language arts</a:t>
            </a:r>
          </a:p>
        </p:txBody>
      </p:sp>
      <p:pic>
        <p:nvPicPr>
          <p:cNvPr id="5" name="Content Placeholder 4" descr="A screenshot of a cat&#10;&#10;Description automatically generated">
            <a:extLst>
              <a:ext uri="{FF2B5EF4-FFF2-40B4-BE49-F238E27FC236}">
                <a16:creationId xmlns:a16="http://schemas.microsoft.com/office/drawing/2014/main" id="{F10064BF-6398-FF47-B011-B9AC2C687A61}"/>
              </a:ext>
            </a:extLst>
          </p:cNvPr>
          <p:cNvPicPr>
            <a:picLocks noGrp="1" noChangeAspect="1"/>
          </p:cNvPicPr>
          <p:nvPr>
            <p:ph idx="1"/>
          </p:nvPr>
        </p:nvPicPr>
        <p:blipFill>
          <a:blip r:embed="rId3"/>
          <a:stretch>
            <a:fillRect/>
          </a:stretch>
        </p:blipFill>
        <p:spPr>
          <a:xfrm>
            <a:off x="522021" y="1876243"/>
            <a:ext cx="5409087" cy="4022725"/>
          </a:xfrm>
        </p:spPr>
      </p:pic>
      <p:pic>
        <p:nvPicPr>
          <p:cNvPr id="6" name="Picture 5" descr="A screenshot of a cell phone&#10;&#10;Description automatically generated">
            <a:extLst>
              <a:ext uri="{FF2B5EF4-FFF2-40B4-BE49-F238E27FC236}">
                <a16:creationId xmlns:a16="http://schemas.microsoft.com/office/drawing/2014/main" id="{B680CA58-12D8-AC47-96E5-B60816D9D4AB}"/>
              </a:ext>
            </a:extLst>
          </p:cNvPr>
          <p:cNvPicPr>
            <a:picLocks noChangeAspect="1"/>
          </p:cNvPicPr>
          <p:nvPr/>
        </p:nvPicPr>
        <p:blipFill>
          <a:blip r:embed="rId4"/>
          <a:stretch>
            <a:fillRect/>
          </a:stretch>
        </p:blipFill>
        <p:spPr>
          <a:xfrm>
            <a:off x="6096000" y="2850968"/>
            <a:ext cx="5715000" cy="3048000"/>
          </a:xfrm>
          <a:prstGeom prst="rect">
            <a:avLst/>
          </a:prstGeom>
        </p:spPr>
      </p:pic>
    </p:spTree>
    <p:extLst>
      <p:ext uri="{BB962C8B-B14F-4D97-AF65-F5344CB8AC3E}">
        <p14:creationId xmlns:p14="http://schemas.microsoft.com/office/powerpoint/2010/main" val="3013902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66" y="292156"/>
            <a:ext cx="10873945" cy="1017475"/>
          </a:xfrm>
        </p:spPr>
        <p:txBody>
          <a:bodyPr>
            <a:normAutofit/>
          </a:bodyPr>
          <a:lstStyle/>
          <a:p>
            <a:r>
              <a:rPr lang="en-US" sz="4000" dirty="0"/>
              <a:t>Learning languages, for ESL, Spanish, Lakota &amp; Dakota</a:t>
            </a:r>
          </a:p>
        </p:txBody>
      </p:sp>
      <p:sp>
        <p:nvSpPr>
          <p:cNvPr id="3" name="Content Placeholder 2"/>
          <p:cNvSpPr>
            <a:spLocks noGrp="1"/>
          </p:cNvSpPr>
          <p:nvPr>
            <p:ph sz="half" idx="1"/>
          </p:nvPr>
        </p:nvSpPr>
        <p:spPr>
          <a:xfrm>
            <a:off x="385101" y="1944628"/>
            <a:ext cx="5362831" cy="4085509"/>
          </a:xfrm>
        </p:spPr>
        <p:txBody>
          <a:bodyPr>
            <a:normAutofit/>
          </a:bodyPr>
          <a:lstStyle/>
          <a:p>
            <a:endParaRPr lang="en-US" dirty="0"/>
          </a:p>
          <a:p>
            <a:endParaRPr lang="en-US" dirty="0"/>
          </a:p>
        </p:txBody>
      </p:sp>
      <p:pic>
        <p:nvPicPr>
          <p:cNvPr id="13" name="Content Placeholder 12" descr="A picture containing table, sitting, small, food&#10;&#10;Description automatically generated">
            <a:extLst>
              <a:ext uri="{FF2B5EF4-FFF2-40B4-BE49-F238E27FC236}">
                <a16:creationId xmlns:a16="http://schemas.microsoft.com/office/drawing/2014/main" id="{FF4BE912-B8FA-CE41-A2FD-46A41997E91F}"/>
              </a:ext>
            </a:extLst>
          </p:cNvPr>
          <p:cNvPicPr>
            <a:picLocks noGrp="1" noChangeAspect="1"/>
          </p:cNvPicPr>
          <p:nvPr>
            <p:ph sz="half" idx="2"/>
          </p:nvPr>
        </p:nvPicPr>
        <p:blipFill>
          <a:blip r:embed="rId3"/>
          <a:stretch>
            <a:fillRect/>
          </a:stretch>
        </p:blipFill>
        <p:spPr>
          <a:xfrm>
            <a:off x="6399862" y="2428698"/>
            <a:ext cx="5585337" cy="2482372"/>
          </a:xfrm>
        </p:spPr>
      </p:pic>
      <p:pic>
        <p:nvPicPr>
          <p:cNvPr id="5" name="Picture 4" descr="A close up of a machine&#10;&#10;Description automatically generated">
            <a:extLst>
              <a:ext uri="{FF2B5EF4-FFF2-40B4-BE49-F238E27FC236}">
                <a16:creationId xmlns:a16="http://schemas.microsoft.com/office/drawing/2014/main" id="{200E2B11-E37F-784A-ADB7-45FE8A8A8C6B}"/>
              </a:ext>
            </a:extLst>
          </p:cNvPr>
          <p:cNvPicPr>
            <a:picLocks noChangeAspect="1"/>
          </p:cNvPicPr>
          <p:nvPr/>
        </p:nvPicPr>
        <p:blipFill>
          <a:blip r:embed="rId4"/>
          <a:stretch>
            <a:fillRect/>
          </a:stretch>
        </p:blipFill>
        <p:spPr>
          <a:xfrm>
            <a:off x="776501" y="2143207"/>
            <a:ext cx="4580030" cy="3053354"/>
          </a:xfrm>
          <a:prstGeom prst="rect">
            <a:avLst/>
          </a:prstGeom>
        </p:spPr>
      </p:pic>
    </p:spTree>
    <p:extLst>
      <p:ext uri="{BB962C8B-B14F-4D97-AF65-F5344CB8AC3E}">
        <p14:creationId xmlns:p14="http://schemas.microsoft.com/office/powerpoint/2010/main" val="13654420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5A4FC3-9D05-FD48-BAE9-983593342F76}"/>
              </a:ext>
            </a:extLst>
          </p:cNvPr>
          <p:cNvSpPr>
            <a:spLocks noGrp="1"/>
          </p:cNvSpPr>
          <p:nvPr>
            <p:ph type="title"/>
          </p:nvPr>
        </p:nvSpPr>
        <p:spPr>
          <a:xfrm>
            <a:off x="1097280" y="516835"/>
            <a:ext cx="5977937" cy="1666501"/>
          </a:xfrm>
        </p:spPr>
        <p:txBody>
          <a:bodyPr vert="horz" lIns="91440" tIns="45720" rIns="91440" bIns="45720" rtlCol="0" anchor="b">
            <a:normAutofit/>
          </a:bodyPr>
          <a:lstStyle/>
          <a:p>
            <a:r>
              <a:rPr lang="en-US" sz="2500" kern="1200" spc="-50" baseline="0" dirty="0">
                <a:solidFill>
                  <a:srgbClr val="FFFFFF"/>
                </a:solidFill>
                <a:latin typeface="+mj-lt"/>
                <a:ea typeface="+mj-ea"/>
                <a:cs typeface="+mj-cs"/>
                <a:hlinkClick r:id="rId2">
                  <a:extLst>
                    <a:ext uri="{A12FA001-AC4F-418D-AE19-62706E023703}">
                      <ahyp:hlinkClr xmlns:ahyp="http://schemas.microsoft.com/office/drawing/2018/hyperlinkcolor" val="tx"/>
                    </a:ext>
                  </a:extLst>
                </a:hlinkClick>
              </a:rPr>
              <a:t>https://www.thejuliagroup.com/crossroads/</a:t>
            </a:r>
            <a:br>
              <a:rPr lang="en-US" sz="2500" kern="1200" spc="-50" baseline="0" dirty="0">
                <a:solidFill>
                  <a:srgbClr val="FFFFFF"/>
                </a:solidFill>
                <a:latin typeface="+mj-lt"/>
                <a:ea typeface="+mj-ea"/>
                <a:cs typeface="+mj-cs"/>
              </a:rPr>
            </a:br>
            <a:endParaRPr lang="en-US" sz="2500" kern="1200" spc="-50" baseline="0" dirty="0">
              <a:solidFill>
                <a:srgbClr val="FFFFFF"/>
              </a:solidFill>
              <a:latin typeface="+mj-lt"/>
              <a:ea typeface="+mj-ea"/>
              <a:cs typeface="+mj-cs"/>
            </a:endParaRPr>
          </a:p>
        </p:txBody>
      </p:sp>
      <p:sp>
        <p:nvSpPr>
          <p:cNvPr id="4" name="Content Placeholder 3">
            <a:extLst>
              <a:ext uri="{FF2B5EF4-FFF2-40B4-BE49-F238E27FC236}">
                <a16:creationId xmlns:a16="http://schemas.microsoft.com/office/drawing/2014/main" id="{41B2BEC9-E5CE-934B-A9BB-44557C4615D6}"/>
              </a:ext>
            </a:extLst>
          </p:cNvPr>
          <p:cNvSpPr>
            <a:spLocks noGrp="1"/>
          </p:cNvSpPr>
          <p:nvPr>
            <p:ph sz="half" idx="2"/>
          </p:nvPr>
        </p:nvSpPr>
        <p:spPr>
          <a:xfrm>
            <a:off x="1097279" y="2236304"/>
            <a:ext cx="5977938" cy="3652667"/>
          </a:xfrm>
        </p:spPr>
        <p:txBody>
          <a:bodyPr vert="horz" lIns="0" tIns="45720" rIns="0" bIns="45720" rtlCol="0">
            <a:normAutofit/>
          </a:bodyPr>
          <a:lstStyle/>
          <a:p>
            <a:endParaRPr lang="en-US" sz="1800" dirty="0">
              <a:solidFill>
                <a:srgbClr val="FFFFFF"/>
              </a:solidFill>
            </a:endParaRPr>
          </a:p>
          <a:p>
            <a:r>
              <a:rPr lang="en-US" sz="1800" dirty="0">
                <a:solidFill>
                  <a:srgbClr val="FFFFFF"/>
                </a:solidFill>
              </a:rPr>
              <a:t>Games for Decision-making</a:t>
            </a:r>
          </a:p>
        </p:txBody>
      </p:sp>
      <p:sp>
        <p:nvSpPr>
          <p:cNvPr id="34" name="Rectangle 33">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close up of a sign&#10;&#10;Description automatically generated">
            <a:extLst>
              <a:ext uri="{FF2B5EF4-FFF2-40B4-BE49-F238E27FC236}">
                <a16:creationId xmlns:a16="http://schemas.microsoft.com/office/drawing/2014/main" id="{552A0337-FCAC-FC4B-9ECB-C182B34D69FF}"/>
              </a:ext>
            </a:extLst>
          </p:cNvPr>
          <p:cNvPicPr>
            <a:picLocks noGrp="1" noChangeAspect="1"/>
          </p:cNvPicPr>
          <p:nvPr>
            <p:ph sz="half" idx="1"/>
          </p:nvPr>
        </p:nvPicPr>
        <p:blipFill rotWithShape="1">
          <a:blip r:embed="rId3"/>
          <a:srcRect l="17139" r="16076"/>
          <a:stretch/>
        </p:blipFill>
        <p:spPr>
          <a:xfrm>
            <a:off x="7611902" y="10"/>
            <a:ext cx="4580097" cy="6857990"/>
          </a:xfrm>
          <a:prstGeom prst="rect">
            <a:avLst/>
          </a:prstGeom>
        </p:spPr>
      </p:pic>
    </p:spTree>
    <p:extLst>
      <p:ext uri="{BB962C8B-B14F-4D97-AF65-F5344CB8AC3E}">
        <p14:creationId xmlns:p14="http://schemas.microsoft.com/office/powerpoint/2010/main" val="2495222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2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2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3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E5780DC-85C0-C042-994D-A910C9FA232E}"/>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a:t>Intermission</a:t>
            </a:r>
          </a:p>
        </p:txBody>
      </p:sp>
      <p:pic>
        <p:nvPicPr>
          <p:cNvPr id="8" name="Picture 7" descr="A picture containing cup, food&#10;&#10;Description automatically generated">
            <a:extLst>
              <a:ext uri="{FF2B5EF4-FFF2-40B4-BE49-F238E27FC236}">
                <a16:creationId xmlns:a16="http://schemas.microsoft.com/office/drawing/2014/main" id="{083D4DED-15BF-AF49-90F3-4929B2C72B29}"/>
              </a:ext>
            </a:extLst>
          </p:cNvPr>
          <p:cNvPicPr>
            <a:picLocks noChangeAspect="1"/>
          </p:cNvPicPr>
          <p:nvPr/>
        </p:nvPicPr>
        <p:blipFill rotWithShape="1">
          <a:blip r:embed="rId2"/>
          <a:srcRect r="9325" b="-3"/>
          <a:stretch/>
        </p:blipFill>
        <p:spPr>
          <a:xfrm>
            <a:off x="633999" y="620720"/>
            <a:ext cx="4001315" cy="5086933"/>
          </a:xfrm>
          <a:prstGeom prst="rect">
            <a:avLst/>
          </a:prstGeom>
        </p:spPr>
      </p:pic>
      <p:cxnSp>
        <p:nvCxnSpPr>
          <p:cNvPr id="47" name="Straight Connector 3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8" name="Rectangle 37">
            <a:extLst>
              <a:ext uri="{FF2B5EF4-FFF2-40B4-BE49-F238E27FC236}">
                <a16:creationId xmlns:a16="http://schemas.microsoft.com/office/drawing/2014/main" id="{1AB8ECB2-FB64-476F-A62F-36D68C8C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9" name="Rectangle 39">
            <a:extLst>
              <a:ext uri="{FF2B5EF4-FFF2-40B4-BE49-F238E27FC236}">
                <a16:creationId xmlns:a16="http://schemas.microsoft.com/office/drawing/2014/main" id="{289CEAD5-ED2F-4675-9E4C-80B8A0E8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5538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160B1-FF2D-514F-B96C-908DCE0E2333}"/>
              </a:ext>
            </a:extLst>
          </p:cNvPr>
          <p:cNvSpPr>
            <a:spLocks noGrp="1"/>
          </p:cNvSpPr>
          <p:nvPr>
            <p:ph type="ctrTitle"/>
          </p:nvPr>
        </p:nvSpPr>
        <p:spPr/>
        <p:txBody>
          <a:bodyPr/>
          <a:lstStyle/>
          <a:p>
            <a:r>
              <a:rPr lang="en-US" dirty="0"/>
              <a:t>Data</a:t>
            </a:r>
          </a:p>
        </p:txBody>
      </p:sp>
      <p:sp>
        <p:nvSpPr>
          <p:cNvPr id="3" name="Subtitle 2">
            <a:extLst>
              <a:ext uri="{FF2B5EF4-FFF2-40B4-BE49-F238E27FC236}">
                <a16:creationId xmlns:a16="http://schemas.microsoft.com/office/drawing/2014/main" id="{DEC6038D-40A7-474F-B72A-AABA3CAF94B9}"/>
              </a:ext>
            </a:extLst>
          </p:cNvPr>
          <p:cNvSpPr>
            <a:spLocks noGrp="1"/>
          </p:cNvSpPr>
          <p:nvPr>
            <p:ph type="subTitle" idx="1"/>
          </p:nvPr>
        </p:nvSpPr>
        <p:spPr/>
        <p:txBody>
          <a:bodyPr/>
          <a:lstStyle/>
          <a:p>
            <a:r>
              <a:rPr lang="en-US" dirty="0"/>
              <a:t>What are my children learning?</a:t>
            </a:r>
          </a:p>
        </p:txBody>
      </p:sp>
    </p:spTree>
    <p:extLst>
      <p:ext uri="{BB962C8B-B14F-4D97-AF65-F5344CB8AC3E}">
        <p14:creationId xmlns:p14="http://schemas.microsoft.com/office/powerpoint/2010/main" val="35757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01D5-D2F1-FA45-B6E8-0A65607F9C11}"/>
              </a:ext>
            </a:extLst>
          </p:cNvPr>
          <p:cNvSpPr>
            <a:spLocks noGrp="1"/>
          </p:cNvSpPr>
          <p:nvPr>
            <p:ph type="title"/>
          </p:nvPr>
        </p:nvSpPr>
        <p:spPr/>
        <p:txBody>
          <a:bodyPr/>
          <a:lstStyle/>
          <a:p>
            <a:r>
              <a:rPr lang="en-US" dirty="0"/>
              <a:t>Reports</a:t>
            </a:r>
          </a:p>
        </p:txBody>
      </p:sp>
      <p:sp>
        <p:nvSpPr>
          <p:cNvPr id="3" name="Content Placeholder 2">
            <a:extLst>
              <a:ext uri="{FF2B5EF4-FFF2-40B4-BE49-F238E27FC236}">
                <a16:creationId xmlns:a16="http://schemas.microsoft.com/office/drawing/2014/main" id="{76794B78-AFCA-1249-9C8B-374DC4196257}"/>
              </a:ext>
            </a:extLst>
          </p:cNvPr>
          <p:cNvSpPr>
            <a:spLocks noGrp="1"/>
          </p:cNvSpPr>
          <p:nvPr>
            <p:ph idx="1"/>
          </p:nvPr>
        </p:nvSpPr>
        <p:spPr>
          <a:xfrm>
            <a:off x="1097280" y="1845734"/>
            <a:ext cx="10369790" cy="4060796"/>
          </a:xfrm>
        </p:spPr>
        <p:txBody>
          <a:bodyPr>
            <a:normAutofit/>
          </a:bodyPr>
          <a:lstStyle/>
          <a:p>
            <a:pPr marL="0" indent="0">
              <a:buNone/>
            </a:pPr>
            <a:r>
              <a:rPr lang="en-US" sz="2800" dirty="0">
                <a:hlinkClick r:id="rId2"/>
              </a:rPr>
              <a:t>https://www.7generationgames.com/7gen_db_reports/making_camp_premium/#/teacher</a:t>
            </a:r>
            <a:r>
              <a:rPr lang="en-US" sz="2800" dirty="0"/>
              <a:t>	</a:t>
            </a:r>
          </a:p>
          <a:p>
            <a:pPr marL="0" indent="0">
              <a:buNone/>
            </a:pPr>
            <a:r>
              <a:rPr lang="en-US" sz="2800" dirty="0">
                <a:hlinkClick r:id="rId3"/>
              </a:rPr>
              <a:t>http://www.7generationgames.com/7gen_db_reports/fish_lake/report_request.html</a:t>
            </a:r>
            <a:endParaRPr lang="en-US" sz="2800" dirty="0"/>
          </a:p>
        </p:txBody>
      </p:sp>
    </p:spTree>
    <p:extLst>
      <p:ext uri="{BB962C8B-B14F-4D97-AF65-F5344CB8AC3E}">
        <p14:creationId xmlns:p14="http://schemas.microsoft.com/office/powerpoint/2010/main" val="3171647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16">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4CB78D-CA7E-4446-ACA4-50FFB40E025A}"/>
              </a:ext>
            </a:extLst>
          </p:cNvPr>
          <p:cNvSpPr>
            <a:spLocks noGrp="1"/>
          </p:cNvSpPr>
          <p:nvPr>
            <p:ph type="title"/>
          </p:nvPr>
        </p:nvSpPr>
        <p:spPr>
          <a:xfrm>
            <a:off x="6730000" y="639097"/>
            <a:ext cx="4813072" cy="3686015"/>
          </a:xfrm>
        </p:spPr>
        <p:txBody>
          <a:bodyPr vert="horz" lIns="91440" tIns="45720" rIns="91440" bIns="45720" rtlCol="0" anchor="b">
            <a:normAutofit/>
          </a:bodyPr>
          <a:lstStyle/>
          <a:p>
            <a:r>
              <a:rPr lang="en-US" sz="8000">
                <a:solidFill>
                  <a:schemeClr val="tx1">
                    <a:lumMod val="85000"/>
                    <a:lumOff val="15000"/>
                  </a:schemeClr>
                </a:solidFill>
              </a:rPr>
              <a:t>Crossroads</a:t>
            </a:r>
          </a:p>
        </p:txBody>
      </p:sp>
      <p:sp>
        <p:nvSpPr>
          <p:cNvPr id="3" name="Content Placeholder 2">
            <a:extLst>
              <a:ext uri="{FF2B5EF4-FFF2-40B4-BE49-F238E27FC236}">
                <a16:creationId xmlns:a16="http://schemas.microsoft.com/office/drawing/2014/main" id="{78CF976A-66F3-A445-B682-14624725AE2A}"/>
              </a:ext>
            </a:extLst>
          </p:cNvPr>
          <p:cNvSpPr>
            <a:spLocks noGrp="1"/>
          </p:cNvSpPr>
          <p:nvPr>
            <p:ph sz="half" idx="1"/>
          </p:nvPr>
        </p:nvSpPr>
        <p:spPr>
          <a:xfrm>
            <a:off x="6729999" y="4455621"/>
            <a:ext cx="4829101" cy="1238616"/>
          </a:xfrm>
        </p:spPr>
        <p:txBody>
          <a:bodyPr vert="horz" lIns="91440" tIns="45720" rIns="91440" bIns="45720" rtlCol="0">
            <a:normAutofit/>
          </a:bodyPr>
          <a:lstStyle/>
          <a:p>
            <a:pPr marL="0" indent="0">
              <a:buNone/>
            </a:pPr>
            <a:r>
              <a:rPr lang="en-US" sz="2400" cap="all" spc="200" dirty="0">
                <a:solidFill>
                  <a:schemeClr val="tx1">
                    <a:lumMod val="85000"/>
                    <a:lumOff val="15000"/>
                  </a:schemeClr>
                </a:solidFill>
                <a:latin typeface="+mj-lt"/>
                <a:hlinkClick r:id="rId2"/>
              </a:rPr>
              <a:t>http://www.7generationgames.com/7gen_db_reports/crossroads/#/</a:t>
            </a:r>
            <a:r>
              <a:rPr lang="en-US" sz="2400" cap="all" spc="200" dirty="0">
                <a:solidFill>
                  <a:schemeClr val="tx1">
                    <a:lumMod val="85000"/>
                    <a:lumOff val="15000"/>
                  </a:schemeClr>
                </a:solidFill>
                <a:latin typeface="+mj-lt"/>
              </a:rPr>
              <a:t>	</a:t>
            </a:r>
          </a:p>
        </p:txBody>
      </p:sp>
      <p:pic>
        <p:nvPicPr>
          <p:cNvPr id="6" name="Content Placeholder 5" descr="A picture containing grass, racket, holding, player&#10;&#10;Description automatically generated">
            <a:extLst>
              <a:ext uri="{FF2B5EF4-FFF2-40B4-BE49-F238E27FC236}">
                <a16:creationId xmlns:a16="http://schemas.microsoft.com/office/drawing/2014/main" id="{12E41C09-7492-2446-80B2-97AD3EC880E1}"/>
              </a:ext>
            </a:extLst>
          </p:cNvPr>
          <p:cNvPicPr>
            <a:picLocks noGrp="1" noChangeAspect="1"/>
          </p:cNvPicPr>
          <p:nvPr>
            <p:ph sz="half" idx="2"/>
          </p:nvPr>
        </p:nvPicPr>
        <p:blipFill rotWithShape="1">
          <a:blip r:embed="rId3"/>
          <a:srcRect l="21381" r="18100" b="-1"/>
          <a:stretch/>
        </p:blipFill>
        <p:spPr>
          <a:xfrm>
            <a:off x="633999" y="640081"/>
            <a:ext cx="5462001" cy="5054156"/>
          </a:xfrm>
          <a:prstGeom prst="rect">
            <a:avLst/>
          </a:prstGeom>
        </p:spPr>
      </p:pic>
      <p:cxnSp>
        <p:nvCxnSpPr>
          <p:cNvPr id="27" name="Straight Connector 18">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85B92BC-678C-4E14-97E6-3227DEF86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D2644120-A6B9-4D5C-8A60-E2F4CC220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6337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2639-ABCE-0F4B-985F-E124B8B45EA9}"/>
              </a:ext>
            </a:extLst>
          </p:cNvPr>
          <p:cNvSpPr>
            <a:spLocks noGrp="1"/>
          </p:cNvSpPr>
          <p:nvPr>
            <p:ph type="ctrTitle"/>
          </p:nvPr>
        </p:nvSpPr>
        <p:spPr/>
        <p:txBody>
          <a:bodyPr/>
          <a:lstStyle/>
          <a:p>
            <a:r>
              <a:rPr lang="en-US" dirty="0"/>
              <a:t>Additional resources for parents or teachers</a:t>
            </a:r>
          </a:p>
        </p:txBody>
      </p:sp>
    </p:spTree>
    <p:extLst>
      <p:ext uri="{BB962C8B-B14F-4D97-AF65-F5344CB8AC3E}">
        <p14:creationId xmlns:p14="http://schemas.microsoft.com/office/powerpoint/2010/main" val="3436285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POWERPOINTS</a:t>
            </a:r>
          </a:p>
        </p:txBody>
      </p:sp>
      <p:sp>
        <p:nvSpPr>
          <p:cNvPr id="3" name="Content Placeholder 2"/>
          <p:cNvSpPr>
            <a:spLocks noGrp="1"/>
          </p:cNvSpPr>
          <p:nvPr>
            <p:ph idx="1"/>
          </p:nvPr>
        </p:nvSpPr>
        <p:spPr>
          <a:xfrm>
            <a:off x="815546" y="2335427"/>
            <a:ext cx="10991443" cy="3937035"/>
          </a:xfrm>
        </p:spPr>
        <p:txBody>
          <a:bodyPr/>
          <a:lstStyle/>
          <a:p>
            <a:pPr marL="0" indent="0">
              <a:buNone/>
            </a:pPr>
            <a:r>
              <a:rPr lang="en-US" sz="2800" dirty="0">
                <a:hlinkClick r:id="rId3"/>
              </a:rPr>
              <a:t>http://www.7generationgames.com/resources/spirit-lake/powerpoint/</a:t>
            </a:r>
            <a:endParaRPr lang="en-US" sz="2800" dirty="0"/>
          </a:p>
          <a:p>
            <a:pPr marL="0" indent="0">
              <a:buNone/>
            </a:pPr>
            <a:r>
              <a:rPr lang="en-US" sz="2400" dirty="0"/>
              <a:t>Some may be appropriate for lower grades, e.g., </a:t>
            </a:r>
          </a:p>
          <a:p>
            <a:pPr>
              <a:buFont typeface="Courier New" panose="02070309020205020404" pitchFamily="49" charset="0"/>
              <a:buChar char="o"/>
            </a:pPr>
            <a:r>
              <a:rPr lang="en-US" sz="2400" dirty="0"/>
              <a:t> Math terms, </a:t>
            </a:r>
          </a:p>
          <a:p>
            <a:pPr>
              <a:buFont typeface="Courier New" panose="02070309020205020404" pitchFamily="49" charset="0"/>
              <a:buChar char="o"/>
            </a:pPr>
            <a:r>
              <a:rPr lang="en-US" sz="2400" dirty="0"/>
              <a:t> 5 things to know about subtraction, </a:t>
            </a:r>
          </a:p>
          <a:p>
            <a:pPr>
              <a:buFont typeface="Courier New" panose="02070309020205020404" pitchFamily="49" charset="0"/>
              <a:buChar char="o"/>
            </a:pPr>
            <a:r>
              <a:rPr lang="en-US" sz="2400" dirty="0"/>
              <a:t> Make it an easier problem</a:t>
            </a:r>
          </a:p>
        </p:txBody>
      </p:sp>
    </p:spTree>
    <p:extLst>
      <p:ext uri="{BB962C8B-B14F-4D97-AF65-F5344CB8AC3E}">
        <p14:creationId xmlns:p14="http://schemas.microsoft.com/office/powerpoint/2010/main" val="434799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605896"/>
            <a:ext cx="3084844" cy="5646208"/>
          </a:xfrm>
        </p:spPr>
        <p:txBody>
          <a:bodyPr anchor="ctr">
            <a:normAutofit/>
          </a:bodyPr>
          <a:lstStyle/>
          <a:p>
            <a:r>
              <a:rPr lang="en-US" sz="3600">
                <a:solidFill>
                  <a:srgbClr val="FFFFFF"/>
                </a:solidFill>
              </a:rPr>
              <a:t>Videos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226012" y="605896"/>
            <a:ext cx="6929668" cy="5646208"/>
          </a:xfrm>
        </p:spPr>
        <p:txBody>
          <a:bodyPr anchor="ctr">
            <a:normAutofit/>
          </a:bodyPr>
          <a:lstStyle/>
          <a:p>
            <a:pPr marL="0" indent="0">
              <a:buNone/>
            </a:pPr>
            <a:r>
              <a:rPr lang="en-US" sz="4000" dirty="0">
                <a:hlinkClick r:id="rId3"/>
              </a:rPr>
              <a:t>https://www.7generationgames.com/resources/making-camp-teacher-resources/making-camp-videos/</a:t>
            </a:r>
            <a:r>
              <a:rPr lang="en-US" sz="4000" dirty="0"/>
              <a:t>	</a:t>
            </a:r>
          </a:p>
        </p:txBody>
      </p:sp>
    </p:spTree>
    <p:extLst>
      <p:ext uri="{BB962C8B-B14F-4D97-AF65-F5344CB8AC3E}">
        <p14:creationId xmlns:p14="http://schemas.microsoft.com/office/powerpoint/2010/main" val="122414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2BE3F-CA7D-104D-834D-66E77C66AFBA}"/>
              </a:ext>
            </a:extLst>
          </p:cNvPr>
          <p:cNvSpPr>
            <a:spLocks noGrp="1"/>
          </p:cNvSpPr>
          <p:nvPr>
            <p:ph type="title"/>
          </p:nvPr>
        </p:nvSpPr>
        <p:spPr>
          <a:xfrm>
            <a:off x="649224" y="645106"/>
            <a:ext cx="3650279" cy="1259894"/>
          </a:xfrm>
        </p:spPr>
        <p:txBody>
          <a:bodyPr>
            <a:normAutofit fontScale="90000"/>
          </a:bodyPr>
          <a:lstStyle/>
          <a:p>
            <a:r>
              <a:rPr lang="en-US" dirty="0"/>
              <a:t>January &amp; February</a:t>
            </a:r>
          </a:p>
        </p:txBody>
      </p:sp>
      <p:sp>
        <p:nvSpPr>
          <p:cNvPr id="15" name="Content Placeholder 14">
            <a:extLst>
              <a:ext uri="{FF2B5EF4-FFF2-40B4-BE49-F238E27FC236}">
                <a16:creationId xmlns:a16="http://schemas.microsoft.com/office/drawing/2014/main" id="{1C32DB04-1F0D-4922-955F-839DAA8230FF}"/>
              </a:ext>
            </a:extLst>
          </p:cNvPr>
          <p:cNvSpPr>
            <a:spLocks noGrp="1"/>
          </p:cNvSpPr>
          <p:nvPr>
            <p:ph idx="1"/>
          </p:nvPr>
        </p:nvSpPr>
        <p:spPr>
          <a:xfrm>
            <a:off x="649225" y="2133600"/>
            <a:ext cx="3650278" cy="3759253"/>
          </a:xfrm>
        </p:spPr>
        <p:txBody>
          <a:bodyPr>
            <a:normAutofit/>
          </a:bodyPr>
          <a:lstStyle/>
          <a:p>
            <a:r>
              <a:rPr lang="en-US" sz="3200" dirty="0"/>
              <a:t>27 cities</a:t>
            </a:r>
          </a:p>
          <a:p>
            <a:r>
              <a:rPr lang="en-US" sz="3200" dirty="0"/>
              <a:t>7 states</a:t>
            </a:r>
          </a:p>
          <a:p>
            <a:r>
              <a:rPr lang="en-US" sz="3200" dirty="0"/>
              <a:t>124 educators</a:t>
            </a:r>
          </a:p>
          <a:p>
            <a:r>
              <a:rPr lang="en-US" sz="3200" dirty="0"/>
              <a:t>All Title I schools</a:t>
            </a:r>
          </a:p>
        </p:txBody>
      </p:sp>
      <p:pic>
        <p:nvPicPr>
          <p:cNvPr id="11" name="Content Placeholder 10" descr="A body of water&#10;&#10;Description automatically generated">
            <a:extLst>
              <a:ext uri="{FF2B5EF4-FFF2-40B4-BE49-F238E27FC236}">
                <a16:creationId xmlns:a16="http://schemas.microsoft.com/office/drawing/2014/main" id="{1B1E6430-45DB-074A-8FAB-7816F1F90473}"/>
              </a:ext>
            </a:extLst>
          </p:cNvPr>
          <p:cNvPicPr>
            <a:picLocks noChangeAspect="1"/>
          </p:cNvPicPr>
          <p:nvPr/>
        </p:nvPicPr>
        <p:blipFill rotWithShape="1">
          <a:blip r:embed="rId2"/>
          <a:srcRect l="11784" r="18930" b="1"/>
          <a:stretch/>
        </p:blipFill>
        <p:spPr>
          <a:xfrm>
            <a:off x="4619543" y="10"/>
            <a:ext cx="7572457" cy="6857990"/>
          </a:xfrm>
          <a:prstGeom prst="rect">
            <a:avLst/>
          </a:prstGeom>
        </p:spPr>
      </p:pic>
    </p:spTree>
    <p:extLst>
      <p:ext uri="{BB962C8B-B14F-4D97-AF65-F5344CB8AC3E}">
        <p14:creationId xmlns:p14="http://schemas.microsoft.com/office/powerpoint/2010/main" val="4573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F5ACE-9C70-FD4D-9E19-804E96AFE534}"/>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dirty="0">
                <a:solidFill>
                  <a:schemeClr val="tx1">
                    <a:lumMod val="85000"/>
                    <a:lumOff val="15000"/>
                  </a:schemeClr>
                </a:solidFill>
              </a:rPr>
              <a:t>Lesson plans</a:t>
            </a:r>
          </a:p>
        </p:txBody>
      </p:sp>
      <p:sp>
        <p:nvSpPr>
          <p:cNvPr id="3" name="Content Placeholder 2">
            <a:extLst>
              <a:ext uri="{FF2B5EF4-FFF2-40B4-BE49-F238E27FC236}">
                <a16:creationId xmlns:a16="http://schemas.microsoft.com/office/drawing/2014/main" id="{233F847B-44AF-DE4F-A8D2-8C5E237A7407}"/>
              </a:ext>
            </a:extLst>
          </p:cNvPr>
          <p:cNvSpPr>
            <a:spLocks noGrp="1"/>
          </p:cNvSpPr>
          <p:nvPr>
            <p:ph sz="half" idx="1"/>
          </p:nvPr>
        </p:nvSpPr>
        <p:spPr>
          <a:xfrm>
            <a:off x="4343185" y="4659231"/>
            <a:ext cx="7754079" cy="1217865"/>
          </a:xfrm>
        </p:spPr>
        <p:txBody>
          <a:bodyPr vert="horz" lIns="91440" tIns="45720" rIns="91440" bIns="45720" rtlCol="0">
            <a:normAutofit/>
          </a:bodyPr>
          <a:lstStyle/>
          <a:p>
            <a:pPr marL="0" indent="0">
              <a:buNone/>
            </a:pPr>
            <a:r>
              <a:rPr lang="en-US" sz="2800" cap="all" spc="200" dirty="0">
                <a:solidFill>
                  <a:schemeClr val="tx1">
                    <a:lumMod val="85000"/>
                    <a:lumOff val="15000"/>
                  </a:schemeClr>
                </a:solidFill>
                <a:latin typeface="+mj-lt"/>
                <a:hlinkClick r:id="rId2"/>
              </a:rPr>
              <a:t>http://teacher.7generationgames.com/</a:t>
            </a:r>
            <a:r>
              <a:rPr lang="en-US" sz="2800" cap="all" spc="200" dirty="0">
                <a:solidFill>
                  <a:schemeClr val="tx1">
                    <a:lumMod val="85000"/>
                    <a:lumOff val="15000"/>
                  </a:schemeClr>
                </a:solidFill>
                <a:latin typeface="+mj-lt"/>
              </a:rPr>
              <a:t>	</a:t>
            </a:r>
          </a:p>
        </p:txBody>
      </p:sp>
      <p:pic>
        <p:nvPicPr>
          <p:cNvPr id="6" name="Content Placeholder 5" descr="A person sitting on a bed using a computer&#10;&#10;Description automatically generated">
            <a:extLst>
              <a:ext uri="{FF2B5EF4-FFF2-40B4-BE49-F238E27FC236}">
                <a16:creationId xmlns:a16="http://schemas.microsoft.com/office/drawing/2014/main" id="{8D41FBE8-EF54-CC42-8935-651D27D325AD}"/>
              </a:ext>
            </a:extLst>
          </p:cNvPr>
          <p:cNvPicPr>
            <a:picLocks noGrp="1" noChangeAspect="1"/>
          </p:cNvPicPr>
          <p:nvPr>
            <p:ph sz="half" idx="2"/>
          </p:nvPr>
        </p:nvPicPr>
        <p:blipFill rotWithShape="1">
          <a:blip r:embed="rId3"/>
          <a:srcRect l="23907" r="11986" b="-1"/>
          <a:stretch/>
        </p:blipFill>
        <p:spPr>
          <a:xfrm>
            <a:off x="341870" y="623691"/>
            <a:ext cx="4001315" cy="5086933"/>
          </a:xfrm>
          <a:prstGeom prst="rect">
            <a:avLst/>
          </a:prstGeom>
        </p:spPr>
      </p:pic>
      <p:cxnSp>
        <p:nvCxnSpPr>
          <p:cNvPr id="40" name="Straight Connector 39">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AB8ECB2-FB64-476F-A62F-36D68C8C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289CEAD5-ED2F-4675-9E4C-80B8A0E8A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392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8FF0-BAA3-044A-813C-57F49CF9E726}"/>
              </a:ext>
            </a:extLst>
          </p:cNvPr>
          <p:cNvSpPr>
            <a:spLocks noGrp="1"/>
          </p:cNvSpPr>
          <p:nvPr>
            <p:ph type="title"/>
          </p:nvPr>
        </p:nvSpPr>
        <p:spPr/>
        <p:txBody>
          <a:bodyPr/>
          <a:lstStyle/>
          <a:p>
            <a:r>
              <a:rPr lang="en-US" dirty="0"/>
              <a:t>Tech Support</a:t>
            </a:r>
          </a:p>
        </p:txBody>
      </p:sp>
      <p:pic>
        <p:nvPicPr>
          <p:cNvPr id="5" name="Content Placeholder 4" descr="A picture containing woman&#10;&#10;Description automatically generated">
            <a:extLst>
              <a:ext uri="{FF2B5EF4-FFF2-40B4-BE49-F238E27FC236}">
                <a16:creationId xmlns:a16="http://schemas.microsoft.com/office/drawing/2014/main" id="{DC8A3CD5-8C9A-D044-A1F4-EECB0E671FAA}"/>
              </a:ext>
            </a:extLst>
          </p:cNvPr>
          <p:cNvPicPr>
            <a:picLocks noGrp="1" noChangeAspect="1"/>
          </p:cNvPicPr>
          <p:nvPr>
            <p:ph idx="1"/>
          </p:nvPr>
        </p:nvPicPr>
        <p:blipFill>
          <a:blip r:embed="rId2"/>
          <a:stretch>
            <a:fillRect/>
          </a:stretch>
        </p:blipFill>
        <p:spPr>
          <a:xfrm>
            <a:off x="5640971" y="588028"/>
            <a:ext cx="4326842" cy="3105741"/>
          </a:xfrm>
        </p:spPr>
      </p:pic>
      <p:sp>
        <p:nvSpPr>
          <p:cNvPr id="6" name="TextBox 5">
            <a:extLst>
              <a:ext uri="{FF2B5EF4-FFF2-40B4-BE49-F238E27FC236}">
                <a16:creationId xmlns:a16="http://schemas.microsoft.com/office/drawing/2014/main" id="{989AD149-9463-5747-BA47-E36BBBF321FC}"/>
              </a:ext>
            </a:extLst>
          </p:cNvPr>
          <p:cNvSpPr txBox="1"/>
          <p:nvPr/>
        </p:nvSpPr>
        <p:spPr>
          <a:xfrm>
            <a:off x="5602147" y="4490977"/>
            <a:ext cx="6286657" cy="1754326"/>
          </a:xfrm>
          <a:prstGeom prst="rect">
            <a:avLst/>
          </a:prstGeom>
          <a:noFill/>
        </p:spPr>
        <p:txBody>
          <a:bodyPr wrap="none" rtlCol="0">
            <a:spAutoFit/>
          </a:bodyPr>
          <a:lstStyle/>
          <a:p>
            <a:r>
              <a:rPr lang="en-US" dirty="0">
                <a:hlinkClick r:id="rId3"/>
              </a:rPr>
              <a:t>https://www.7generationgames.com/support/</a:t>
            </a:r>
            <a:endParaRPr lang="en-US" dirty="0"/>
          </a:p>
          <a:p>
            <a:endParaRPr lang="en-US" dirty="0"/>
          </a:p>
          <a:p>
            <a:r>
              <a:rPr lang="en-US" dirty="0">
                <a:hlinkClick r:id="rId4"/>
              </a:rPr>
              <a:t>http://teacher.7generationgames.com/help-for-teachers/</a:t>
            </a:r>
            <a:endParaRPr lang="en-US" dirty="0"/>
          </a:p>
          <a:p>
            <a:endParaRPr lang="en-US" dirty="0"/>
          </a:p>
          <a:p>
            <a:r>
              <a:rPr lang="en-US" dirty="0"/>
              <a:t>HELP FROM A HUMAN</a:t>
            </a:r>
          </a:p>
          <a:p>
            <a:r>
              <a:rPr lang="en-US" dirty="0">
                <a:hlinkClick r:id="rId5"/>
              </a:rPr>
              <a:t>support@7generationgames.com</a:t>
            </a:r>
            <a:r>
              <a:rPr lang="en-US" dirty="0"/>
              <a:t>	</a:t>
            </a:r>
          </a:p>
        </p:txBody>
      </p:sp>
    </p:spTree>
    <p:extLst>
      <p:ext uri="{BB962C8B-B14F-4D97-AF65-F5344CB8AC3E}">
        <p14:creationId xmlns:p14="http://schemas.microsoft.com/office/powerpoint/2010/main" val="1239189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Downloadable</a:t>
            </a:r>
            <a:r>
              <a:rPr lang="es-ES_tradnl" dirty="0"/>
              <a:t> </a:t>
            </a:r>
            <a:r>
              <a:rPr lang="es-ES_tradnl" dirty="0" err="1"/>
              <a:t>games</a:t>
            </a:r>
            <a:endParaRPr lang="es-ES_tradnl" dirty="0"/>
          </a:p>
        </p:txBody>
      </p:sp>
      <p:sp>
        <p:nvSpPr>
          <p:cNvPr id="3" name="Content Placeholder 2"/>
          <p:cNvSpPr>
            <a:spLocks noGrp="1"/>
          </p:cNvSpPr>
          <p:nvPr>
            <p:ph idx="1"/>
          </p:nvPr>
        </p:nvSpPr>
        <p:spPr>
          <a:xfrm>
            <a:off x="848498" y="2270605"/>
            <a:ext cx="6427267" cy="4683214"/>
          </a:xfrm>
        </p:spPr>
        <p:txBody>
          <a:bodyPr>
            <a:normAutofit/>
          </a:bodyPr>
          <a:lstStyle/>
          <a:p>
            <a:pPr marL="0" indent="0">
              <a:buNone/>
            </a:pPr>
            <a:r>
              <a:rPr lang="es-ES_tradnl" sz="3600" dirty="0" err="1"/>
              <a:t>Games</a:t>
            </a:r>
            <a:r>
              <a:rPr lang="es-ES_tradnl" sz="3600" dirty="0"/>
              <a:t> </a:t>
            </a:r>
            <a:r>
              <a:rPr lang="es-ES_tradnl" sz="3600" dirty="0" err="1"/>
              <a:t>that</a:t>
            </a:r>
            <a:r>
              <a:rPr lang="es-ES_tradnl" sz="3600" dirty="0"/>
              <a:t> </a:t>
            </a:r>
            <a:r>
              <a:rPr lang="es-ES_tradnl" sz="3600" dirty="0" err="1"/>
              <a:t>install</a:t>
            </a:r>
            <a:r>
              <a:rPr lang="es-ES_tradnl" sz="3600" dirty="0"/>
              <a:t> on</a:t>
            </a:r>
          </a:p>
          <a:p>
            <a:r>
              <a:rPr lang="es-ES_tradnl" sz="3600" dirty="0"/>
              <a:t>Windows</a:t>
            </a:r>
          </a:p>
          <a:p>
            <a:r>
              <a:rPr lang="es-ES_tradnl" sz="3600" dirty="0"/>
              <a:t>Mac</a:t>
            </a:r>
          </a:p>
          <a:p>
            <a:r>
              <a:rPr lang="es-ES_tradnl" sz="3600" dirty="0"/>
              <a:t>iPad</a:t>
            </a:r>
          </a:p>
          <a:p>
            <a:r>
              <a:rPr lang="es-ES_tradnl" sz="3600" dirty="0"/>
              <a:t>Android</a:t>
            </a:r>
          </a:p>
          <a:p>
            <a:pPr marL="0" indent="0">
              <a:buNone/>
            </a:pPr>
            <a:endParaRPr lang="es-ES_tradnl" sz="3600" dirty="0"/>
          </a:p>
        </p:txBody>
      </p:sp>
      <p:pic>
        <p:nvPicPr>
          <p:cNvPr id="4" name="Shape 139"/>
          <p:cNvPicPr preferRelativeResize="0"/>
          <p:nvPr/>
        </p:nvPicPr>
        <p:blipFill rotWithShape="1">
          <a:blip r:embed="rId2">
            <a:alphaModFix/>
          </a:blip>
          <a:srcRect/>
          <a:stretch/>
        </p:blipFill>
        <p:spPr>
          <a:xfrm>
            <a:off x="9333297" y="4806367"/>
            <a:ext cx="2858703" cy="2057400"/>
          </a:xfrm>
          <a:prstGeom prst="rect">
            <a:avLst/>
          </a:prstGeom>
          <a:noFill/>
          <a:ln>
            <a:noFill/>
          </a:ln>
        </p:spPr>
      </p:pic>
      <p:pic>
        <p:nvPicPr>
          <p:cNvPr id="5" name="Shape 138"/>
          <p:cNvPicPr preferRelativeResize="0"/>
          <p:nvPr/>
        </p:nvPicPr>
        <p:blipFill rotWithShape="1">
          <a:blip r:embed="rId3">
            <a:alphaModFix/>
          </a:blip>
          <a:srcRect/>
          <a:stretch/>
        </p:blipFill>
        <p:spPr>
          <a:xfrm>
            <a:off x="6466070" y="4806367"/>
            <a:ext cx="2867227" cy="2057400"/>
          </a:xfrm>
          <a:prstGeom prst="rect">
            <a:avLst/>
          </a:prstGeom>
          <a:noFill/>
          <a:ln>
            <a:noFill/>
          </a:ln>
        </p:spPr>
      </p:pic>
    </p:spTree>
    <p:extLst>
      <p:ext uri="{BB962C8B-B14F-4D97-AF65-F5344CB8AC3E}">
        <p14:creationId xmlns:p14="http://schemas.microsoft.com/office/powerpoint/2010/main" val="862293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EF2A4-B8FB-C447-8BAF-093A6FBCE4F8}"/>
              </a:ext>
            </a:extLst>
          </p:cNvPr>
          <p:cNvSpPr>
            <a:spLocks noGrp="1"/>
          </p:cNvSpPr>
          <p:nvPr>
            <p:ph type="ctrTitle"/>
          </p:nvPr>
        </p:nvSpPr>
        <p:spPr/>
        <p:txBody>
          <a:bodyPr/>
          <a:lstStyle/>
          <a:p>
            <a:r>
              <a:rPr lang="en-US" dirty="0"/>
              <a:t>FAQs</a:t>
            </a:r>
          </a:p>
        </p:txBody>
      </p:sp>
    </p:spTree>
    <p:extLst>
      <p:ext uri="{BB962C8B-B14F-4D97-AF65-F5344CB8AC3E}">
        <p14:creationId xmlns:p14="http://schemas.microsoft.com/office/powerpoint/2010/main" val="2135684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What</a:t>
            </a:r>
            <a:r>
              <a:rPr lang="es-ES_tradnl" dirty="0"/>
              <a:t> </a:t>
            </a:r>
            <a:r>
              <a:rPr lang="es-ES_tradnl" dirty="0" err="1"/>
              <a:t>if</a:t>
            </a:r>
            <a:r>
              <a:rPr lang="es-ES_tradnl" dirty="0"/>
              <a:t> I </a:t>
            </a:r>
            <a:r>
              <a:rPr lang="es-ES_tradnl" dirty="0" err="1"/>
              <a:t>want</a:t>
            </a:r>
            <a:r>
              <a:rPr lang="es-ES_tradnl" dirty="0"/>
              <a:t> to </a:t>
            </a:r>
            <a:r>
              <a:rPr lang="es-ES_tradnl" dirty="0" err="1"/>
              <a:t>play</a:t>
            </a:r>
            <a:r>
              <a:rPr lang="es-ES_tradnl" dirty="0"/>
              <a:t> offline?</a:t>
            </a:r>
          </a:p>
        </p:txBody>
      </p:sp>
      <p:sp>
        <p:nvSpPr>
          <p:cNvPr id="3" name="Content Placeholder 2"/>
          <p:cNvSpPr>
            <a:spLocks noGrp="1"/>
          </p:cNvSpPr>
          <p:nvPr>
            <p:ph idx="1"/>
          </p:nvPr>
        </p:nvSpPr>
        <p:spPr/>
        <p:txBody>
          <a:bodyPr/>
          <a:lstStyle/>
          <a:p>
            <a:pPr marL="0" indent="0">
              <a:buNone/>
            </a:pPr>
            <a:r>
              <a:rPr lang="es-ES_tradnl" sz="2000" dirty="0">
                <a:hlinkClick r:id="rId2"/>
              </a:rPr>
              <a:t>http://www.7generationgames.com/play-demo/</a:t>
            </a:r>
            <a:endParaRPr lang="es-ES_tradnl" sz="2000" dirty="0"/>
          </a:p>
          <a:p>
            <a:r>
              <a:rPr lang="es-ES_tradnl" dirty="0"/>
              <a:t>Demo </a:t>
            </a:r>
            <a:r>
              <a:rPr lang="es-ES_tradnl" dirty="0" err="1"/>
              <a:t>versions</a:t>
            </a:r>
            <a:r>
              <a:rPr lang="es-ES_tradnl" dirty="0"/>
              <a:t> of </a:t>
            </a:r>
            <a:r>
              <a:rPr lang="es-ES_tradnl" dirty="0" err="1"/>
              <a:t>Spirit</a:t>
            </a:r>
            <a:r>
              <a:rPr lang="es-ES_tradnl" dirty="0"/>
              <a:t> Lake, </a:t>
            </a:r>
            <a:r>
              <a:rPr lang="es-ES_tradnl" dirty="0" err="1"/>
              <a:t>Fish</a:t>
            </a:r>
            <a:r>
              <a:rPr lang="es-ES_tradnl" dirty="0"/>
              <a:t> Lake  </a:t>
            </a:r>
          </a:p>
          <a:p>
            <a:r>
              <a:rPr lang="es-ES_tradnl" dirty="0" err="1"/>
              <a:t>Spirit</a:t>
            </a:r>
            <a:r>
              <a:rPr lang="es-ES_tradnl" dirty="0"/>
              <a:t> Lake </a:t>
            </a:r>
            <a:r>
              <a:rPr lang="es-ES_tradnl" dirty="0" err="1"/>
              <a:t>Beginnings</a:t>
            </a:r>
            <a:endParaRPr lang="es-ES_tradnl" dirty="0"/>
          </a:p>
          <a:p>
            <a:r>
              <a:rPr lang="es-ES_tradnl" dirty="0" err="1"/>
              <a:t>AzTech</a:t>
            </a:r>
            <a:r>
              <a:rPr lang="es-ES_tradnl" dirty="0"/>
              <a:t>: The </a:t>
            </a:r>
            <a:r>
              <a:rPr lang="es-ES_tradnl" dirty="0" err="1"/>
              <a:t>Story</a:t>
            </a:r>
            <a:r>
              <a:rPr lang="es-ES_tradnl" dirty="0"/>
              <a:t> </a:t>
            </a:r>
            <a:r>
              <a:rPr lang="es-ES_tradnl" dirty="0" err="1"/>
              <a:t>Begins</a:t>
            </a:r>
            <a:endParaRPr lang="es-ES_tradnl" dirty="0"/>
          </a:p>
          <a:p>
            <a:r>
              <a:rPr lang="es-ES_tradnl" dirty="0" err="1"/>
              <a:t>Making</a:t>
            </a:r>
            <a:r>
              <a:rPr lang="es-ES_tradnl" dirty="0"/>
              <a:t> Camp</a:t>
            </a:r>
          </a:p>
          <a:p>
            <a:r>
              <a:rPr lang="es-ES_tradnl" dirty="0" err="1"/>
              <a:t>Obviously</a:t>
            </a:r>
            <a:r>
              <a:rPr lang="es-ES_tradnl" dirty="0"/>
              <a:t> </a:t>
            </a:r>
            <a:r>
              <a:rPr lang="es-ES_tradnl" dirty="0" err="1"/>
              <a:t>you</a:t>
            </a:r>
            <a:r>
              <a:rPr lang="es-ES_tradnl" dirty="0"/>
              <a:t> </a:t>
            </a:r>
            <a:r>
              <a:rPr lang="es-ES_tradnl" dirty="0" err="1"/>
              <a:t>want</a:t>
            </a:r>
            <a:r>
              <a:rPr lang="es-ES_tradnl" dirty="0"/>
              <a:t> to </a:t>
            </a:r>
            <a:r>
              <a:rPr lang="es-ES_tradnl" dirty="0" err="1"/>
              <a:t>install</a:t>
            </a:r>
            <a:r>
              <a:rPr lang="es-ES_tradnl" dirty="0"/>
              <a:t> </a:t>
            </a:r>
            <a:r>
              <a:rPr lang="es-ES_tradnl" dirty="0" err="1"/>
              <a:t>these</a:t>
            </a:r>
            <a:r>
              <a:rPr lang="es-ES_tradnl" dirty="0"/>
              <a:t> in </a:t>
            </a:r>
            <a:r>
              <a:rPr lang="es-ES_tradnl" dirty="0" err="1"/>
              <a:t>advance</a:t>
            </a:r>
            <a:r>
              <a:rPr lang="es-ES_tradnl" dirty="0"/>
              <a:t> </a:t>
            </a:r>
            <a:r>
              <a:rPr lang="es-ES_tradnl" dirty="0" err="1"/>
              <a:t>since</a:t>
            </a:r>
            <a:r>
              <a:rPr lang="es-ES_tradnl" dirty="0"/>
              <a:t> </a:t>
            </a:r>
            <a:r>
              <a:rPr lang="es-ES_tradnl" dirty="0" err="1"/>
              <a:t>you</a:t>
            </a:r>
            <a:r>
              <a:rPr lang="es-ES_tradnl" dirty="0"/>
              <a:t> </a:t>
            </a:r>
            <a:r>
              <a:rPr lang="es-ES_tradnl" dirty="0" err="1"/>
              <a:t>won’t</a:t>
            </a:r>
            <a:r>
              <a:rPr lang="es-ES_tradnl" dirty="0"/>
              <a:t> be </a:t>
            </a:r>
            <a:r>
              <a:rPr lang="es-ES_tradnl" dirty="0" err="1"/>
              <a:t>able</a:t>
            </a:r>
            <a:r>
              <a:rPr lang="es-ES_tradnl" dirty="0"/>
              <a:t> to </a:t>
            </a:r>
            <a:r>
              <a:rPr lang="es-ES_tradnl" dirty="0" err="1"/>
              <a:t>download</a:t>
            </a:r>
            <a:r>
              <a:rPr lang="es-ES_tradnl" dirty="0"/>
              <a:t> </a:t>
            </a:r>
            <a:r>
              <a:rPr lang="es-ES_tradnl" dirty="0" err="1"/>
              <a:t>these</a:t>
            </a:r>
            <a:r>
              <a:rPr lang="es-ES_tradnl" dirty="0"/>
              <a:t> </a:t>
            </a:r>
            <a:r>
              <a:rPr lang="es-ES_tradnl" dirty="0" err="1"/>
              <a:t>when</a:t>
            </a:r>
            <a:r>
              <a:rPr lang="es-ES_tradnl" dirty="0"/>
              <a:t> </a:t>
            </a:r>
            <a:r>
              <a:rPr lang="es-ES_tradnl" dirty="0" err="1"/>
              <a:t>your</a:t>
            </a:r>
            <a:r>
              <a:rPr lang="es-ES_tradnl" dirty="0"/>
              <a:t> internet </a:t>
            </a:r>
            <a:r>
              <a:rPr lang="es-ES_tradnl" dirty="0" err="1"/>
              <a:t>is</a:t>
            </a:r>
            <a:r>
              <a:rPr lang="es-ES_tradnl" dirty="0"/>
              <a:t> </a:t>
            </a:r>
            <a:r>
              <a:rPr lang="es-ES_tradnl" dirty="0" err="1"/>
              <a:t>down</a:t>
            </a:r>
            <a:r>
              <a:rPr lang="es-ES_tradnl" dirty="0"/>
              <a:t>!</a:t>
            </a:r>
          </a:p>
        </p:txBody>
      </p:sp>
    </p:spTree>
    <p:extLst>
      <p:ext uri="{BB962C8B-B14F-4D97-AF65-F5344CB8AC3E}">
        <p14:creationId xmlns:p14="http://schemas.microsoft.com/office/powerpoint/2010/main" val="355012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t>Usernames</a:t>
            </a:r>
            <a:r>
              <a:rPr lang="es-ES_tradnl" dirty="0"/>
              <a:t> and </a:t>
            </a:r>
            <a:r>
              <a:rPr lang="es-ES_tradnl" dirty="0" err="1"/>
              <a:t>passwords</a:t>
            </a:r>
            <a:endParaRPr lang="es-ES_tradnl" dirty="0"/>
          </a:p>
        </p:txBody>
      </p:sp>
      <p:sp>
        <p:nvSpPr>
          <p:cNvPr id="3" name="Content Placeholder 2"/>
          <p:cNvSpPr>
            <a:spLocks noGrp="1"/>
          </p:cNvSpPr>
          <p:nvPr>
            <p:ph idx="1"/>
          </p:nvPr>
        </p:nvSpPr>
        <p:spPr/>
        <p:txBody>
          <a:bodyPr/>
          <a:lstStyle/>
          <a:p>
            <a:pPr marL="0" indent="0">
              <a:buNone/>
            </a:pPr>
            <a:r>
              <a:rPr lang="es-ES_tradnl" dirty="0" err="1"/>
              <a:t>Three</a:t>
            </a:r>
            <a:r>
              <a:rPr lang="es-ES_tradnl" dirty="0"/>
              <a:t> </a:t>
            </a:r>
            <a:r>
              <a:rPr lang="es-ES_tradnl" dirty="0" err="1"/>
              <a:t>options</a:t>
            </a:r>
            <a:r>
              <a:rPr lang="es-ES_tradnl" dirty="0"/>
              <a:t>:</a:t>
            </a:r>
          </a:p>
          <a:p>
            <a:pPr marL="342900" indent="-342900">
              <a:buAutoNum type="arabicPeriod"/>
            </a:pPr>
            <a:r>
              <a:rPr lang="es-ES_tradnl" dirty="0" err="1"/>
              <a:t>Teacher</a:t>
            </a:r>
            <a:r>
              <a:rPr lang="es-ES_tradnl" dirty="0"/>
              <a:t> </a:t>
            </a:r>
            <a:r>
              <a:rPr lang="es-ES_tradnl" dirty="0" err="1"/>
              <a:t>creates</a:t>
            </a:r>
            <a:r>
              <a:rPr lang="es-ES_tradnl" dirty="0"/>
              <a:t> </a:t>
            </a:r>
            <a:r>
              <a:rPr lang="es-ES_tradnl" dirty="0" err="1"/>
              <a:t>usernames</a:t>
            </a:r>
            <a:r>
              <a:rPr lang="es-ES_tradnl" dirty="0"/>
              <a:t> and </a:t>
            </a:r>
            <a:r>
              <a:rPr lang="es-ES_tradnl" dirty="0" err="1"/>
              <a:t>passwords</a:t>
            </a:r>
            <a:r>
              <a:rPr lang="es-ES_tradnl" dirty="0"/>
              <a:t> </a:t>
            </a:r>
            <a:r>
              <a:rPr lang="es-ES_tradnl" dirty="0" err="1"/>
              <a:t>for</a:t>
            </a:r>
            <a:r>
              <a:rPr lang="es-ES_tradnl" dirty="0"/>
              <a:t> </a:t>
            </a:r>
            <a:r>
              <a:rPr lang="es-ES_tradnl" dirty="0" err="1"/>
              <a:t>students</a:t>
            </a:r>
            <a:endParaRPr lang="es-ES_tradnl" dirty="0"/>
          </a:p>
          <a:p>
            <a:pPr marL="342900" indent="-342900">
              <a:buAutoNum type="arabicPeriod"/>
            </a:pPr>
            <a:r>
              <a:rPr lang="es-ES_tradnl" dirty="0" err="1"/>
              <a:t>Students</a:t>
            </a:r>
            <a:r>
              <a:rPr lang="es-ES_tradnl" dirty="0"/>
              <a:t> </a:t>
            </a:r>
            <a:r>
              <a:rPr lang="es-ES_tradnl" dirty="0" err="1"/>
              <a:t>create</a:t>
            </a:r>
            <a:r>
              <a:rPr lang="es-ES_tradnl" dirty="0"/>
              <a:t> </a:t>
            </a:r>
            <a:r>
              <a:rPr lang="es-ES_tradnl" dirty="0" err="1"/>
              <a:t>their</a:t>
            </a:r>
            <a:r>
              <a:rPr lang="es-ES_tradnl" dirty="0"/>
              <a:t> </a:t>
            </a:r>
            <a:r>
              <a:rPr lang="es-ES_tradnl" dirty="0" err="1"/>
              <a:t>own</a:t>
            </a:r>
            <a:r>
              <a:rPr lang="es-ES_tradnl" dirty="0"/>
              <a:t> </a:t>
            </a:r>
            <a:r>
              <a:rPr lang="es-ES_tradnl" dirty="0" err="1"/>
              <a:t>usernames</a:t>
            </a:r>
            <a:r>
              <a:rPr lang="es-ES_tradnl" dirty="0"/>
              <a:t> and </a:t>
            </a:r>
            <a:r>
              <a:rPr lang="es-ES_tradnl" dirty="0" err="1"/>
              <a:t>passwords</a:t>
            </a:r>
            <a:endParaRPr lang="es-ES_tradnl" dirty="0"/>
          </a:p>
          <a:p>
            <a:pPr marL="342900" indent="-342900">
              <a:buAutoNum type="arabicPeriod"/>
            </a:pPr>
            <a:r>
              <a:rPr lang="es-ES_tradnl" dirty="0" err="1"/>
              <a:t>Send</a:t>
            </a:r>
            <a:r>
              <a:rPr lang="es-ES_tradnl" dirty="0"/>
              <a:t> </a:t>
            </a:r>
            <a:r>
              <a:rPr lang="es-ES_tradnl" dirty="0" err="1"/>
              <a:t>us</a:t>
            </a:r>
            <a:r>
              <a:rPr lang="es-ES_tradnl" dirty="0"/>
              <a:t> </a:t>
            </a:r>
            <a:r>
              <a:rPr lang="es-ES_tradnl" dirty="0" err="1"/>
              <a:t>your</a:t>
            </a:r>
            <a:r>
              <a:rPr lang="es-ES_tradnl" dirty="0"/>
              <a:t> roster and </a:t>
            </a:r>
            <a:r>
              <a:rPr lang="es-ES_tradnl" dirty="0" err="1"/>
              <a:t>we</a:t>
            </a:r>
            <a:r>
              <a:rPr lang="es-ES_tradnl" dirty="0"/>
              <a:t> (7 </a:t>
            </a:r>
            <a:r>
              <a:rPr lang="es-ES_tradnl" dirty="0" err="1"/>
              <a:t>Generation</a:t>
            </a:r>
            <a:r>
              <a:rPr lang="es-ES_tradnl" dirty="0"/>
              <a:t> </a:t>
            </a:r>
            <a:r>
              <a:rPr lang="es-ES_tradnl" dirty="0" err="1"/>
              <a:t>Games</a:t>
            </a:r>
            <a:r>
              <a:rPr lang="es-ES_tradnl" dirty="0"/>
              <a:t>) </a:t>
            </a:r>
            <a:r>
              <a:rPr lang="es-ES_tradnl" dirty="0" err="1"/>
              <a:t>sends</a:t>
            </a:r>
            <a:r>
              <a:rPr lang="es-ES_tradnl" dirty="0"/>
              <a:t> a </a:t>
            </a:r>
            <a:r>
              <a:rPr lang="es-ES_tradnl" dirty="0" err="1"/>
              <a:t>list</a:t>
            </a:r>
            <a:r>
              <a:rPr lang="es-ES_tradnl" dirty="0"/>
              <a:t> of </a:t>
            </a:r>
            <a:r>
              <a:rPr lang="es-ES_tradnl" dirty="0" err="1"/>
              <a:t>usernames</a:t>
            </a:r>
            <a:r>
              <a:rPr lang="es-ES_tradnl" dirty="0"/>
              <a:t> and </a:t>
            </a:r>
            <a:r>
              <a:rPr lang="es-ES_tradnl" dirty="0" err="1"/>
              <a:t>passwords</a:t>
            </a:r>
            <a:r>
              <a:rPr lang="es-ES_tradnl" dirty="0"/>
              <a:t>.</a:t>
            </a:r>
          </a:p>
          <a:p>
            <a:pPr marL="342900" indent="-342900">
              <a:buAutoNum type="arabicPeriod"/>
            </a:pPr>
            <a:endParaRPr lang="es-ES_tradnl" dirty="0"/>
          </a:p>
          <a:p>
            <a:pPr marL="0" indent="0">
              <a:buNone/>
            </a:pPr>
            <a:r>
              <a:rPr lang="es-ES_tradnl" dirty="0"/>
              <a:t>In </a:t>
            </a:r>
            <a:r>
              <a:rPr lang="es-ES_tradnl" dirty="0" err="1"/>
              <a:t>any</a:t>
            </a:r>
            <a:r>
              <a:rPr lang="es-ES_tradnl" dirty="0"/>
              <a:t> </a:t>
            </a:r>
            <a:r>
              <a:rPr lang="es-ES_tradnl" dirty="0" err="1"/>
              <a:t>option</a:t>
            </a:r>
            <a:r>
              <a:rPr lang="es-ES_tradnl" dirty="0"/>
              <a:t>, </a:t>
            </a:r>
            <a:r>
              <a:rPr lang="es-ES_tradnl" dirty="0" err="1"/>
              <a:t>we</a:t>
            </a:r>
            <a:r>
              <a:rPr lang="es-ES_tradnl" dirty="0"/>
              <a:t> </a:t>
            </a:r>
            <a:r>
              <a:rPr lang="es-ES_tradnl" dirty="0" err="1"/>
              <a:t>recommend</a:t>
            </a:r>
            <a:r>
              <a:rPr lang="es-ES_tradnl" dirty="0"/>
              <a:t> the </a:t>
            </a:r>
            <a:r>
              <a:rPr lang="es-ES_tradnl" dirty="0" err="1"/>
              <a:t>teacher</a:t>
            </a:r>
            <a:r>
              <a:rPr lang="es-ES_tradnl" dirty="0"/>
              <a:t> </a:t>
            </a:r>
            <a:r>
              <a:rPr lang="es-ES_tradnl" dirty="0" err="1"/>
              <a:t>keep</a:t>
            </a:r>
            <a:r>
              <a:rPr lang="es-ES_tradnl" dirty="0"/>
              <a:t> a </a:t>
            </a:r>
            <a:r>
              <a:rPr lang="es-ES_tradnl" dirty="0" err="1"/>
              <a:t>list</a:t>
            </a:r>
            <a:r>
              <a:rPr lang="es-ES_tradnl" dirty="0"/>
              <a:t> of </a:t>
            </a:r>
            <a:r>
              <a:rPr lang="es-ES_tradnl" dirty="0" err="1"/>
              <a:t>usernames</a:t>
            </a:r>
            <a:r>
              <a:rPr lang="es-ES_tradnl" dirty="0"/>
              <a:t> and </a:t>
            </a:r>
            <a:r>
              <a:rPr lang="es-ES_tradnl" dirty="0" err="1"/>
              <a:t>passwords</a:t>
            </a:r>
            <a:r>
              <a:rPr lang="es-ES_tradnl" dirty="0"/>
              <a:t> </a:t>
            </a:r>
            <a:r>
              <a:rPr lang="es-ES_tradnl" dirty="0" err="1"/>
              <a:t>for</a:t>
            </a:r>
            <a:r>
              <a:rPr lang="es-ES_tradnl" dirty="0"/>
              <a:t> </a:t>
            </a:r>
            <a:r>
              <a:rPr lang="es-ES_tradnl" dirty="0" err="1"/>
              <a:t>students</a:t>
            </a:r>
            <a:r>
              <a:rPr lang="es-ES_tradnl" dirty="0"/>
              <a:t> in case (</a:t>
            </a:r>
            <a:r>
              <a:rPr lang="es-ES_tradnl" dirty="0" err="1"/>
              <a:t>when</a:t>
            </a:r>
            <a:r>
              <a:rPr lang="es-ES_tradnl" dirty="0"/>
              <a:t>) </a:t>
            </a:r>
            <a:r>
              <a:rPr lang="es-ES_tradnl" dirty="0" err="1"/>
              <a:t>they</a:t>
            </a:r>
            <a:r>
              <a:rPr lang="es-ES_tradnl" dirty="0"/>
              <a:t> </a:t>
            </a:r>
            <a:r>
              <a:rPr lang="es-ES_tradnl" dirty="0" err="1"/>
              <a:t>forget</a:t>
            </a:r>
            <a:r>
              <a:rPr lang="es-ES_tradnl" dirty="0"/>
              <a:t> and </a:t>
            </a:r>
            <a:r>
              <a:rPr lang="es-ES_tradnl" dirty="0" err="1"/>
              <a:t>ask</a:t>
            </a:r>
            <a:r>
              <a:rPr lang="es-ES_tradnl" dirty="0"/>
              <a:t> </a:t>
            </a:r>
            <a:r>
              <a:rPr lang="es-ES_tradnl" dirty="0" err="1"/>
              <a:t>you</a:t>
            </a:r>
            <a:r>
              <a:rPr lang="es-ES_tradnl" dirty="0"/>
              <a:t> </a:t>
            </a:r>
            <a:r>
              <a:rPr lang="es-ES_tradnl" dirty="0" err="1"/>
              <a:t>for</a:t>
            </a:r>
            <a:r>
              <a:rPr lang="es-ES_tradnl" dirty="0"/>
              <a:t> log in </a:t>
            </a:r>
            <a:r>
              <a:rPr lang="es-ES_tradnl" dirty="0" err="1"/>
              <a:t>information</a:t>
            </a:r>
            <a:r>
              <a:rPr lang="es-ES_tradnl" dirty="0"/>
              <a:t>.</a:t>
            </a:r>
          </a:p>
        </p:txBody>
      </p:sp>
    </p:spTree>
    <p:extLst>
      <p:ext uri="{BB962C8B-B14F-4D97-AF65-F5344CB8AC3E}">
        <p14:creationId xmlns:p14="http://schemas.microsoft.com/office/powerpoint/2010/main" val="3542666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417BD8-C548-5245-B37A-6340BA8C6BFE}"/>
              </a:ext>
            </a:extLst>
          </p:cNvPr>
          <p:cNvSpPr>
            <a:spLocks noGrp="1"/>
          </p:cNvSpPr>
          <p:nvPr>
            <p:ph type="title"/>
          </p:nvPr>
        </p:nvSpPr>
        <p:spPr>
          <a:xfrm>
            <a:off x="457200" y="640080"/>
            <a:ext cx="3419856" cy="2256884"/>
          </a:xfrm>
        </p:spPr>
        <p:txBody>
          <a:bodyPr vert="horz" lIns="91440" tIns="45720" rIns="91440" bIns="45720" rtlCol="0" anchor="b">
            <a:normAutofit/>
          </a:bodyPr>
          <a:lstStyle/>
          <a:p>
            <a:r>
              <a:rPr lang="en-US" sz="4400" dirty="0"/>
              <a:t>Are we leaving out K- 2 ?</a:t>
            </a:r>
          </a:p>
        </p:txBody>
      </p:sp>
      <p:pic>
        <p:nvPicPr>
          <p:cNvPr id="8" name="Content Placeholder 7" descr="A person that is standing in the grass&#10;&#10;Description automatically generated">
            <a:extLst>
              <a:ext uri="{FF2B5EF4-FFF2-40B4-BE49-F238E27FC236}">
                <a16:creationId xmlns:a16="http://schemas.microsoft.com/office/drawing/2014/main" id="{D1839DB8-AAB4-1C44-8784-3A0D7F2B3E90}"/>
              </a:ext>
            </a:extLst>
          </p:cNvPr>
          <p:cNvPicPr>
            <a:picLocks noGrp="1" noChangeAspect="1"/>
          </p:cNvPicPr>
          <p:nvPr>
            <p:ph idx="1"/>
          </p:nvPr>
        </p:nvPicPr>
        <p:blipFill rotWithShape="1">
          <a:blip r:embed="rId3"/>
          <a:srcRect l="6684" r="25210" b="-1"/>
          <a:stretch/>
        </p:blipFill>
        <p:spPr>
          <a:xfrm rot="5400000">
            <a:off x="4986866" y="-347133"/>
            <a:ext cx="6858000" cy="7552266"/>
          </a:xfrm>
          <a:prstGeom prst="rect">
            <a:avLst/>
          </a:prstGeom>
        </p:spPr>
      </p:pic>
      <p:sp>
        <p:nvSpPr>
          <p:cNvPr id="21" name="Rectangle 20">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a:extLst>
              <a:ext uri="{FF2B5EF4-FFF2-40B4-BE49-F238E27FC236}">
                <a16:creationId xmlns:a16="http://schemas.microsoft.com/office/drawing/2014/main" id="{8ADF2A80-70E1-DD4B-899A-111341F84888}"/>
              </a:ext>
            </a:extLst>
          </p:cNvPr>
          <p:cNvSpPr>
            <a:spLocks noGrp="1"/>
          </p:cNvSpPr>
          <p:nvPr>
            <p:ph type="body" sz="half" idx="2"/>
          </p:nvPr>
        </p:nvSpPr>
        <p:spPr>
          <a:xfrm>
            <a:off x="237744" y="3601052"/>
            <a:ext cx="3419856" cy="2704152"/>
          </a:xfrm>
        </p:spPr>
        <p:txBody>
          <a:bodyPr>
            <a:normAutofit/>
          </a:bodyPr>
          <a:lstStyle/>
          <a:p>
            <a:r>
              <a:rPr lang="en-US" sz="2800" dirty="0"/>
              <a:t>No, because teachers are amazingly creative</a:t>
            </a:r>
          </a:p>
        </p:txBody>
      </p:sp>
    </p:spTree>
    <p:extLst>
      <p:ext uri="{BB962C8B-B14F-4D97-AF65-F5344CB8AC3E}">
        <p14:creationId xmlns:p14="http://schemas.microsoft.com/office/powerpoint/2010/main" val="969316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 shot of a computer&#10;&#10;Description automatically generated">
            <a:extLst>
              <a:ext uri="{FF2B5EF4-FFF2-40B4-BE49-F238E27FC236}">
                <a16:creationId xmlns:a16="http://schemas.microsoft.com/office/drawing/2014/main" id="{C5FFED1C-3EA1-B54C-8421-D7A3AB75C250}"/>
              </a:ext>
            </a:extLst>
          </p:cNvPr>
          <p:cNvPicPr>
            <a:picLocks noChangeAspect="1"/>
          </p:cNvPicPr>
          <p:nvPr/>
        </p:nvPicPr>
        <p:blipFill rotWithShape="1">
          <a:blip r:embed="rId3"/>
          <a:srcRect t="12508" r="1" b="19377"/>
          <a:stretch/>
        </p:blipFill>
        <p:spPr>
          <a:xfrm>
            <a:off x="1179483" y="905933"/>
            <a:ext cx="9865037" cy="5039728"/>
          </a:xfrm>
          <a:prstGeom prst="rect">
            <a:avLst/>
          </a:prstGeom>
        </p:spPr>
      </p:pic>
    </p:spTree>
    <p:extLst>
      <p:ext uri="{BB962C8B-B14F-4D97-AF65-F5344CB8AC3E}">
        <p14:creationId xmlns:p14="http://schemas.microsoft.com/office/powerpoint/2010/main" val="1459781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058400" cy="6712400"/>
          </a:xfrm>
          <a:prstGeom prst="rect">
            <a:avLst/>
          </a:prstGeom>
        </p:spPr>
      </p:pic>
    </p:spTree>
    <p:extLst>
      <p:ext uri="{BB962C8B-B14F-4D97-AF65-F5344CB8AC3E}">
        <p14:creationId xmlns:p14="http://schemas.microsoft.com/office/powerpoint/2010/main" val="42315365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10058400" cy="6787216"/>
          </a:xfrm>
          <a:prstGeom prst="rect">
            <a:avLst/>
          </a:prstGeom>
        </p:spPr>
      </p:pic>
    </p:spTree>
    <p:extLst>
      <p:ext uri="{BB962C8B-B14F-4D97-AF65-F5344CB8AC3E}">
        <p14:creationId xmlns:p14="http://schemas.microsoft.com/office/powerpoint/2010/main" val="205641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CC0-E614-524F-9344-3EF51C0E8A9E}"/>
              </a:ext>
            </a:extLst>
          </p:cNvPr>
          <p:cNvSpPr>
            <a:spLocks noGrp="1"/>
          </p:cNvSpPr>
          <p:nvPr>
            <p:ph type="title"/>
          </p:nvPr>
        </p:nvSpPr>
        <p:spPr/>
        <p:txBody>
          <a:bodyPr/>
          <a:lstStyle/>
          <a:p>
            <a:r>
              <a:rPr lang="en-US" dirty="0"/>
              <a:t>What teachers need</a:t>
            </a:r>
          </a:p>
        </p:txBody>
      </p:sp>
      <p:sp>
        <p:nvSpPr>
          <p:cNvPr id="3" name="Content Placeholder 2">
            <a:extLst>
              <a:ext uri="{FF2B5EF4-FFF2-40B4-BE49-F238E27FC236}">
                <a16:creationId xmlns:a16="http://schemas.microsoft.com/office/drawing/2014/main" id="{E9D8F07F-B61D-B04D-8FB1-36A7E8D28B9F}"/>
              </a:ext>
            </a:extLst>
          </p:cNvPr>
          <p:cNvSpPr>
            <a:spLocks noGrp="1"/>
          </p:cNvSpPr>
          <p:nvPr>
            <p:ph idx="1"/>
          </p:nvPr>
        </p:nvSpPr>
        <p:spPr>
          <a:xfrm>
            <a:off x="840259" y="1905000"/>
            <a:ext cx="11172671" cy="4666397"/>
          </a:xfrm>
        </p:spPr>
        <p:txBody>
          <a:bodyPr>
            <a:normAutofit/>
          </a:bodyPr>
          <a:lstStyle/>
          <a:p>
            <a:pPr>
              <a:buFont typeface="Wingdings" pitchFamily="2" charset="2"/>
              <a:buChar char="ü"/>
            </a:pPr>
            <a:r>
              <a:rPr lang="en-US" sz="3600" dirty="0"/>
              <a:t>Accommodate student differences in ability</a:t>
            </a:r>
          </a:p>
          <a:p>
            <a:pPr>
              <a:buFont typeface="Wingdings" pitchFamily="2" charset="2"/>
              <a:buChar char="ü"/>
            </a:pPr>
            <a:r>
              <a:rPr lang="en-US" sz="3600" dirty="0"/>
              <a:t>Accommodate student differences in access to Internet </a:t>
            </a:r>
          </a:p>
          <a:p>
            <a:pPr>
              <a:buFont typeface="Wingdings" pitchFamily="2" charset="2"/>
              <a:buChar char="ü"/>
            </a:pPr>
            <a:r>
              <a:rPr lang="en-US" sz="3600" dirty="0"/>
              <a:t>Integrate students’ culture in the curriculum</a:t>
            </a:r>
          </a:p>
          <a:p>
            <a:pPr>
              <a:buFont typeface="Wingdings" pitchFamily="2" charset="2"/>
              <a:buChar char="ü"/>
            </a:pPr>
            <a:r>
              <a:rPr lang="en-US" sz="3600" dirty="0"/>
              <a:t>Standards-aligned curriculum</a:t>
            </a:r>
          </a:p>
          <a:p>
            <a:pPr marL="0" indent="0">
              <a:buNone/>
            </a:pPr>
            <a:endParaRPr lang="en-US" dirty="0"/>
          </a:p>
        </p:txBody>
      </p:sp>
    </p:spTree>
    <p:extLst>
      <p:ext uri="{BB962C8B-B14F-4D97-AF65-F5344CB8AC3E}">
        <p14:creationId xmlns:p14="http://schemas.microsoft.com/office/powerpoint/2010/main" val="24257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8DCF-92E6-AE4A-98C3-4E6416DA1F01}"/>
              </a:ext>
            </a:extLst>
          </p:cNvPr>
          <p:cNvSpPr>
            <a:spLocks noGrp="1"/>
          </p:cNvSpPr>
          <p:nvPr>
            <p:ph type="title"/>
          </p:nvPr>
        </p:nvSpPr>
        <p:spPr>
          <a:xfrm>
            <a:off x="291737" y="933123"/>
            <a:ext cx="11669485" cy="3694176"/>
          </a:xfrm>
        </p:spPr>
        <p:txBody>
          <a:bodyPr>
            <a:normAutofit fontScale="90000"/>
          </a:bodyPr>
          <a:lstStyle/>
          <a:p>
            <a:br>
              <a:rPr lang="en-US" sz="9600" dirty="0"/>
            </a:br>
            <a:r>
              <a:rPr lang="en-US" sz="3600" dirty="0">
                <a:hlinkClick r:id="rId3"/>
              </a:rPr>
              <a:t>http://www.7generationgames.com/forgotten_trail/begin_level5.html</a:t>
            </a:r>
            <a:br>
              <a:rPr lang="en-US" sz="3600" dirty="0"/>
            </a:br>
            <a:r>
              <a:rPr lang="en-US" sz="3600" dirty="0"/>
              <a:t>  </a:t>
            </a:r>
            <a:br>
              <a:rPr lang="en-US" sz="3600" dirty="0"/>
            </a:br>
            <a:r>
              <a:rPr lang="en-US" sz="3600" dirty="0"/>
              <a:t> can skip Giant Footsteps game by going to</a:t>
            </a:r>
            <a:br>
              <a:rPr lang="en-US" sz="9600" dirty="0"/>
            </a:br>
            <a:br>
              <a:rPr lang="en-US" sz="3600" dirty="0"/>
            </a:br>
            <a:r>
              <a:rPr lang="en-US" sz="3600" dirty="0"/>
              <a:t> </a:t>
            </a:r>
            <a:r>
              <a:rPr lang="en-US" sz="3600" dirty="0">
                <a:hlinkClick r:id="rId4"/>
              </a:rPr>
              <a:t>http://www.7generationgames.com/forgotten_trail/level5_3.html</a:t>
            </a:r>
            <a:br>
              <a:rPr lang="en-US" sz="3600" dirty="0"/>
            </a:br>
            <a:br>
              <a:rPr lang="en-US" sz="3600" dirty="0"/>
            </a:br>
            <a:r>
              <a:rPr lang="en-US" sz="3600" dirty="0"/>
              <a:t>can skip math problem by going to</a:t>
            </a:r>
            <a:br>
              <a:rPr lang="en-US" sz="3600" dirty="0"/>
            </a:br>
            <a:br>
              <a:rPr lang="en-US" sz="3600" dirty="0"/>
            </a:br>
            <a:r>
              <a:rPr lang="en-US" sz="3600" dirty="0">
                <a:hlinkClick r:id="rId5"/>
              </a:rPr>
              <a:t>http://www.7generationgames.com/forgotten_trail/level5_7.html</a:t>
            </a:r>
            <a:br>
              <a:rPr lang="en-US" sz="3600" dirty="0"/>
            </a:br>
            <a:endParaRPr lang="en-US" sz="3600" dirty="0"/>
          </a:p>
        </p:txBody>
      </p:sp>
      <p:sp>
        <p:nvSpPr>
          <p:cNvPr id="3" name="Text Placeholder 2">
            <a:extLst>
              <a:ext uri="{FF2B5EF4-FFF2-40B4-BE49-F238E27FC236}">
                <a16:creationId xmlns:a16="http://schemas.microsoft.com/office/drawing/2014/main" id="{C65252D4-4056-8F44-B873-3EC76F4D1E66}"/>
              </a:ext>
            </a:extLst>
          </p:cNvPr>
          <p:cNvSpPr>
            <a:spLocks noGrp="1"/>
          </p:cNvSpPr>
          <p:nvPr>
            <p:ph type="body" idx="1"/>
          </p:nvPr>
        </p:nvSpPr>
        <p:spPr/>
        <p:txBody>
          <a:bodyPr>
            <a:normAutofit lnSpcReduction="10000"/>
          </a:bodyPr>
          <a:lstStyle/>
          <a:p>
            <a:endParaRPr lang="en-US" dirty="0"/>
          </a:p>
          <a:p>
            <a:r>
              <a:rPr lang="en-US" sz="4400" b="1" dirty="0"/>
              <a:t>Secret Cheats</a:t>
            </a:r>
          </a:p>
        </p:txBody>
      </p:sp>
    </p:spTree>
    <p:extLst>
      <p:ext uri="{BB962C8B-B14F-4D97-AF65-F5344CB8AC3E}">
        <p14:creationId xmlns:p14="http://schemas.microsoft.com/office/powerpoint/2010/main" val="2739657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92370" y="605896"/>
            <a:ext cx="3084844" cy="5646208"/>
          </a:xfrm>
        </p:spPr>
        <p:txBody>
          <a:bodyPr anchor="ctr">
            <a:normAutofit/>
          </a:bodyPr>
          <a:lstStyle/>
          <a:p>
            <a:r>
              <a:rPr lang="en-US" sz="3600">
                <a:solidFill>
                  <a:srgbClr val="FFFFFF"/>
                </a:solidFill>
              </a:rPr>
              <a:t>Videos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742016" y="605896"/>
            <a:ext cx="6413663" cy="5646208"/>
          </a:xfrm>
        </p:spPr>
        <p:txBody>
          <a:bodyPr anchor="ctr">
            <a:normAutofit/>
          </a:bodyPr>
          <a:lstStyle/>
          <a:p>
            <a:pPr marL="0" indent="0">
              <a:buNone/>
            </a:pPr>
            <a:r>
              <a:rPr lang="en-US">
                <a:hlinkClick r:id="rId3"/>
              </a:rPr>
              <a:t>https://www.7generationgames.com/resources/making-camp-teacher-resources/making-camp-videos/</a:t>
            </a:r>
            <a:r>
              <a:rPr lang="en-US"/>
              <a:t>	</a:t>
            </a:r>
          </a:p>
        </p:txBody>
      </p:sp>
    </p:spTree>
    <p:extLst>
      <p:ext uri="{BB962C8B-B14F-4D97-AF65-F5344CB8AC3E}">
        <p14:creationId xmlns:p14="http://schemas.microsoft.com/office/powerpoint/2010/main" val="718824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66A3-1D69-EF40-8346-90A58B42E34C}"/>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5FE7301C-CCA3-5B4F-9860-20B9F767F36E}"/>
              </a:ext>
            </a:extLst>
          </p:cNvPr>
          <p:cNvSpPr>
            <a:spLocks noGrp="1"/>
          </p:cNvSpPr>
          <p:nvPr>
            <p:ph idx="1"/>
          </p:nvPr>
        </p:nvSpPr>
        <p:spPr/>
        <p:txBody>
          <a:bodyPr/>
          <a:lstStyle/>
          <a:p>
            <a:r>
              <a:rPr lang="en-US" dirty="0"/>
              <a:t>AnnMaria De Mars</a:t>
            </a:r>
          </a:p>
          <a:p>
            <a:r>
              <a:rPr lang="en-US" dirty="0"/>
              <a:t>7 Generation Games</a:t>
            </a:r>
          </a:p>
          <a:p>
            <a:r>
              <a:rPr lang="en-US" dirty="0">
                <a:hlinkClick r:id="rId2"/>
              </a:rPr>
              <a:t>annmaria@7generationgames.com</a:t>
            </a:r>
            <a:r>
              <a:rPr lang="en-US" dirty="0"/>
              <a:t>	</a:t>
            </a:r>
          </a:p>
          <a:p>
            <a:r>
              <a:rPr lang="en-US" dirty="0"/>
              <a:t>@</a:t>
            </a:r>
            <a:r>
              <a:rPr lang="en-US" dirty="0" err="1"/>
              <a:t>annmariastat</a:t>
            </a:r>
            <a:r>
              <a:rPr lang="en-US" dirty="0"/>
              <a:t>  (twitter)</a:t>
            </a:r>
          </a:p>
          <a:p>
            <a:r>
              <a:rPr lang="en-US" dirty="0"/>
              <a:t>@annmaria7gen (Instagram)</a:t>
            </a:r>
          </a:p>
        </p:txBody>
      </p:sp>
    </p:spTree>
    <p:extLst>
      <p:ext uri="{BB962C8B-B14F-4D97-AF65-F5344CB8AC3E}">
        <p14:creationId xmlns:p14="http://schemas.microsoft.com/office/powerpoint/2010/main" val="2075324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CC0-E614-524F-9344-3EF51C0E8A9E}"/>
              </a:ext>
            </a:extLst>
          </p:cNvPr>
          <p:cNvSpPr>
            <a:spLocks noGrp="1"/>
          </p:cNvSpPr>
          <p:nvPr>
            <p:ph type="title"/>
          </p:nvPr>
        </p:nvSpPr>
        <p:spPr/>
        <p:txBody>
          <a:bodyPr/>
          <a:lstStyle/>
          <a:p>
            <a:r>
              <a:rPr lang="en-US" dirty="0"/>
              <a:t>What teachers need</a:t>
            </a:r>
          </a:p>
        </p:txBody>
      </p:sp>
      <p:sp>
        <p:nvSpPr>
          <p:cNvPr id="3" name="Content Placeholder 2">
            <a:extLst>
              <a:ext uri="{FF2B5EF4-FFF2-40B4-BE49-F238E27FC236}">
                <a16:creationId xmlns:a16="http://schemas.microsoft.com/office/drawing/2014/main" id="{E9D8F07F-B61D-B04D-8FB1-36A7E8D28B9F}"/>
              </a:ext>
            </a:extLst>
          </p:cNvPr>
          <p:cNvSpPr>
            <a:spLocks noGrp="1"/>
          </p:cNvSpPr>
          <p:nvPr>
            <p:ph idx="1"/>
          </p:nvPr>
        </p:nvSpPr>
        <p:spPr>
          <a:xfrm>
            <a:off x="1000897" y="1905000"/>
            <a:ext cx="11012033" cy="4186881"/>
          </a:xfrm>
        </p:spPr>
        <p:txBody>
          <a:bodyPr>
            <a:normAutofit/>
          </a:bodyPr>
          <a:lstStyle/>
          <a:p>
            <a:pPr>
              <a:buFont typeface="Wingdings" pitchFamily="2" charset="2"/>
              <a:buChar char="ü"/>
            </a:pPr>
            <a:r>
              <a:rPr lang="en-US" sz="3600" dirty="0"/>
              <a:t>Ability to monitor student performance when learning from home</a:t>
            </a:r>
          </a:p>
          <a:p>
            <a:pPr>
              <a:buFont typeface="Wingdings" pitchFamily="2" charset="2"/>
              <a:buChar char="ü"/>
            </a:pPr>
            <a:r>
              <a:rPr lang="en-US" sz="3600" dirty="0"/>
              <a:t>Maintain student engagement when learning from home</a:t>
            </a:r>
          </a:p>
          <a:p>
            <a:pPr>
              <a:buFont typeface="Wingdings" pitchFamily="2" charset="2"/>
              <a:buChar char="ü"/>
            </a:pPr>
            <a:r>
              <a:rPr lang="en-US" sz="3600" dirty="0"/>
              <a:t>Maintain engagement of all students in classroom when teaching in small groups</a:t>
            </a:r>
          </a:p>
          <a:p>
            <a:pPr>
              <a:buFont typeface="Wingdings" pitchFamily="2" charset="2"/>
              <a:buChar char="ü"/>
            </a:pPr>
            <a:r>
              <a:rPr lang="en-US" sz="3600" dirty="0"/>
              <a:t>Maintain student engagement despite trauma at home</a:t>
            </a:r>
          </a:p>
          <a:p>
            <a:pPr marL="0" indent="0">
              <a:buNone/>
            </a:pPr>
            <a:endParaRPr lang="en-US" dirty="0"/>
          </a:p>
        </p:txBody>
      </p:sp>
    </p:spTree>
    <p:extLst>
      <p:ext uri="{BB962C8B-B14F-4D97-AF65-F5344CB8AC3E}">
        <p14:creationId xmlns:p14="http://schemas.microsoft.com/office/powerpoint/2010/main" val="222755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46673-72C9-2D4C-9570-21C62B2A0850}"/>
              </a:ext>
            </a:extLst>
          </p:cNvPr>
          <p:cNvSpPr>
            <a:spLocks noGrp="1"/>
          </p:cNvSpPr>
          <p:nvPr>
            <p:ph type="title"/>
          </p:nvPr>
        </p:nvSpPr>
        <p:spPr/>
        <p:txBody>
          <a:bodyPr/>
          <a:lstStyle/>
          <a:p>
            <a:r>
              <a:rPr lang="en-US" dirty="0"/>
              <a:t>Challenge</a:t>
            </a:r>
          </a:p>
        </p:txBody>
      </p:sp>
      <p:sp>
        <p:nvSpPr>
          <p:cNvPr id="3" name="Text Placeholder 2">
            <a:extLst>
              <a:ext uri="{FF2B5EF4-FFF2-40B4-BE49-F238E27FC236}">
                <a16:creationId xmlns:a16="http://schemas.microsoft.com/office/drawing/2014/main" id="{9798FEBA-5E9A-5344-8F6D-010223CF0653}"/>
              </a:ext>
            </a:extLst>
          </p:cNvPr>
          <p:cNvSpPr>
            <a:spLocks noGrp="1"/>
          </p:cNvSpPr>
          <p:nvPr>
            <p:ph type="body" idx="1"/>
          </p:nvPr>
        </p:nvSpPr>
        <p:spPr>
          <a:xfrm>
            <a:off x="1621905" y="4679307"/>
            <a:ext cx="9009149" cy="1174397"/>
          </a:xfrm>
        </p:spPr>
        <p:txBody>
          <a:bodyPr>
            <a:noAutofit/>
          </a:bodyPr>
          <a:lstStyle/>
          <a:p>
            <a:r>
              <a:rPr lang="en-US" sz="2400" dirty="0"/>
              <a:t>Identify optimal situations for online, blended and in-class learning and make those as much as possible available for every teacher</a:t>
            </a:r>
          </a:p>
        </p:txBody>
      </p:sp>
    </p:spTree>
    <p:extLst>
      <p:ext uri="{BB962C8B-B14F-4D97-AF65-F5344CB8AC3E}">
        <p14:creationId xmlns:p14="http://schemas.microsoft.com/office/powerpoint/2010/main" val="1786209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276E-919D-5846-B4F2-F17A083452DA}"/>
              </a:ext>
            </a:extLst>
          </p:cNvPr>
          <p:cNvSpPr>
            <a:spLocks noGrp="1"/>
          </p:cNvSpPr>
          <p:nvPr>
            <p:ph type="title"/>
          </p:nvPr>
        </p:nvSpPr>
        <p:spPr/>
        <p:txBody>
          <a:bodyPr/>
          <a:lstStyle/>
          <a:p>
            <a:r>
              <a:rPr lang="en-US" dirty="0"/>
              <a:t>The best case scenario</a:t>
            </a:r>
          </a:p>
        </p:txBody>
      </p:sp>
      <p:sp>
        <p:nvSpPr>
          <p:cNvPr id="3" name="Text Placeholder 2">
            <a:extLst>
              <a:ext uri="{FF2B5EF4-FFF2-40B4-BE49-F238E27FC236}">
                <a16:creationId xmlns:a16="http://schemas.microsoft.com/office/drawing/2014/main" id="{92FE3AED-0501-7D48-AFD6-9662752AC194}"/>
              </a:ext>
            </a:extLst>
          </p:cNvPr>
          <p:cNvSpPr>
            <a:spLocks noGrp="1"/>
          </p:cNvSpPr>
          <p:nvPr>
            <p:ph type="body" idx="1"/>
          </p:nvPr>
        </p:nvSpPr>
        <p:spPr/>
        <p:txBody>
          <a:bodyPr/>
          <a:lstStyle/>
          <a:p>
            <a:r>
              <a:rPr lang="en-US" dirty="0"/>
              <a:t>Preparing for remote or blended learning</a:t>
            </a:r>
          </a:p>
        </p:txBody>
      </p:sp>
    </p:spTree>
    <p:extLst>
      <p:ext uri="{BB962C8B-B14F-4D97-AF65-F5344CB8AC3E}">
        <p14:creationId xmlns:p14="http://schemas.microsoft.com/office/powerpoint/2010/main" val="2781143281"/>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2282</Words>
  <Application>Microsoft Macintosh PowerPoint</Application>
  <PresentationFormat>Widescreen</PresentationFormat>
  <Paragraphs>228</Paragraphs>
  <Slides>62</Slides>
  <Notes>29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Calibri Light</vt:lpstr>
      <vt:lpstr>Courier New</vt:lpstr>
      <vt:lpstr>Wingdings</vt:lpstr>
      <vt:lpstr>Retrospect</vt:lpstr>
      <vt:lpstr>PowerPoint Presentation</vt:lpstr>
      <vt:lpstr>PowerPoint Presentation</vt:lpstr>
      <vt:lpstr>No one signed up for this</vt:lpstr>
      <vt:lpstr>The Research Base</vt:lpstr>
      <vt:lpstr>January &amp; February</vt:lpstr>
      <vt:lpstr>What teachers need</vt:lpstr>
      <vt:lpstr>What teachers need</vt:lpstr>
      <vt:lpstr>Challenge</vt:lpstr>
      <vt:lpstr>The best case scenario</vt:lpstr>
      <vt:lpstr>Example from teacher with</vt:lpstr>
      <vt:lpstr>Example from teacher who</vt:lpstr>
      <vt:lpstr>ONE WEEK OF MATH CLASS</vt:lpstr>
      <vt:lpstr>ONE WEEK OF MATH CLASS</vt:lpstr>
      <vt:lpstr>ONE WEEK OF MATH CLASS</vt:lpstr>
      <vt:lpstr>ONE WEEK OF MATH CLASS</vt:lpstr>
      <vt:lpstr>ONE WEEK OF MATH CLASS</vt:lpstr>
      <vt:lpstr>Problem 1 : Participation</vt:lpstr>
      <vt:lpstr>Problem 2:</vt:lpstr>
      <vt:lpstr>Problem 3:</vt:lpstr>
      <vt:lpstr>Solutions</vt:lpstr>
      <vt:lpstr>PowerPoint Presentation</vt:lpstr>
      <vt:lpstr>Let’s look at some examples https://www.7generationgames.com/making_camp/ </vt:lpstr>
      <vt:lpstr>Advantages of games</vt:lpstr>
      <vt:lpstr>Principles behind all our games</vt:lpstr>
      <vt:lpstr>Variety in repetition</vt:lpstr>
      <vt:lpstr>Methods vary but content is repeated</vt:lpstr>
      <vt:lpstr>Learn social studies  Improve reading</vt:lpstr>
      <vt:lpstr>PowerPoint Presentation</vt:lpstr>
      <vt:lpstr>Individualizing instruction</vt:lpstr>
      <vt:lpstr>Enrichment for advanced students</vt:lpstr>
      <vt:lpstr> Individualized instruction for students with special needs</vt:lpstr>
      <vt:lpstr>PowerPoint Presentation</vt:lpstr>
      <vt:lpstr>Math in context</vt:lpstr>
      <vt:lpstr>Let’s take a look at how that works</vt:lpstr>
      <vt:lpstr>Math integrated with social studies</vt:lpstr>
      <vt:lpstr>While learning math</vt:lpstr>
      <vt:lpstr>Direct teaching, Multiple modes</vt:lpstr>
      <vt:lpstr>Let’s look at a wigwam</vt:lpstr>
      <vt:lpstr>Auditory &amp; visual learners</vt:lpstr>
      <vt:lpstr>Making Camp includes math, social studies and English/ language arts</vt:lpstr>
      <vt:lpstr>Learning languages, for ESL, Spanish, Lakota &amp; Dakota</vt:lpstr>
      <vt:lpstr>https://www.thejuliagroup.com/crossroads/ </vt:lpstr>
      <vt:lpstr>Intermission</vt:lpstr>
      <vt:lpstr>Data</vt:lpstr>
      <vt:lpstr>Reports</vt:lpstr>
      <vt:lpstr>Crossroads</vt:lpstr>
      <vt:lpstr>Additional resources for parents or teachers</vt:lpstr>
      <vt:lpstr>POWERPOINTS</vt:lpstr>
      <vt:lpstr>Videos</vt:lpstr>
      <vt:lpstr>Lesson plans</vt:lpstr>
      <vt:lpstr>Tech Support</vt:lpstr>
      <vt:lpstr>Downloadable games</vt:lpstr>
      <vt:lpstr>FAQs</vt:lpstr>
      <vt:lpstr>What if I want to play offline?</vt:lpstr>
      <vt:lpstr>Usernames and passwords</vt:lpstr>
      <vt:lpstr>Are we leaving out K- 2 ?</vt:lpstr>
      <vt:lpstr>PowerPoint Presentation</vt:lpstr>
      <vt:lpstr>PowerPoint Presentation</vt:lpstr>
      <vt:lpstr>PowerPoint Presentation</vt:lpstr>
      <vt:lpstr> http://www.7generationgames.com/forgotten_trail/begin_level5.html     can skip Giant Footsteps game by going to   http://www.7generationgames.com/forgotten_trail/level5_3.html  can skip math problem by going to  http://www.7generationgames.com/forgotten_trail/level5_7.html </vt:lpstr>
      <vt:lpstr>Videos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AnnMaria De Mars</dc:creator>
  <cp:lastModifiedBy>AnnMaria De Mars</cp:lastModifiedBy>
  <cp:revision>3</cp:revision>
  <dcterms:created xsi:type="dcterms:W3CDTF">2020-08-05T04:46:27Z</dcterms:created>
  <dcterms:modified xsi:type="dcterms:W3CDTF">2020-08-05T20:18:34Z</dcterms:modified>
</cp:coreProperties>
</file>